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slideLayouts/slideLayout25.xml" ContentType="application/vnd.openxmlformats-officedocument.presentationml.slideLayout+xml"/>
  <Override PartName="/ppt/theme/theme8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9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10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11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1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1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1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1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7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8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0" r:id="rId3"/>
    <p:sldMasterId id="2147483675" r:id="rId4"/>
    <p:sldMasterId id="2147483680" r:id="rId5"/>
    <p:sldMasterId id="2147483685" r:id="rId6"/>
    <p:sldMasterId id="2147483690" r:id="rId7"/>
    <p:sldMasterId id="2147483691" r:id="rId8"/>
    <p:sldMasterId id="2147483693" r:id="rId9"/>
    <p:sldMasterId id="2147483723" r:id="rId10"/>
    <p:sldMasterId id="2147483728" r:id="rId11"/>
    <p:sldMasterId id="2147483733" r:id="rId12"/>
    <p:sldMasterId id="2147483738" r:id="rId13"/>
    <p:sldMasterId id="2147483743" r:id="rId14"/>
    <p:sldMasterId id="2147483748" r:id="rId15"/>
    <p:sldMasterId id="2147483753" r:id="rId16"/>
    <p:sldMasterId id="2147483758" r:id="rId17"/>
    <p:sldMasterId id="2147483763" r:id="rId18"/>
    <p:sldMasterId id="2147483764" r:id="rId19"/>
  </p:sldMasterIdLst>
  <p:notesMasterIdLst>
    <p:notesMasterId r:id="rId55"/>
  </p:notesMasterIdLst>
  <p:sldIdLst>
    <p:sldId id="271" r:id="rId20"/>
    <p:sldId id="280" r:id="rId21"/>
    <p:sldId id="299" r:id="rId22"/>
    <p:sldId id="316" r:id="rId23"/>
    <p:sldId id="301" r:id="rId24"/>
    <p:sldId id="303" r:id="rId25"/>
    <p:sldId id="304" r:id="rId26"/>
    <p:sldId id="305" r:id="rId27"/>
    <p:sldId id="286" r:id="rId28"/>
    <p:sldId id="317" r:id="rId29"/>
    <p:sldId id="329" r:id="rId30"/>
    <p:sldId id="332" r:id="rId31"/>
    <p:sldId id="331" r:id="rId32"/>
    <p:sldId id="353" r:id="rId33"/>
    <p:sldId id="330" r:id="rId34"/>
    <p:sldId id="349" r:id="rId35"/>
    <p:sldId id="327" r:id="rId36"/>
    <p:sldId id="340" r:id="rId37"/>
    <p:sldId id="338" r:id="rId38"/>
    <p:sldId id="344" r:id="rId39"/>
    <p:sldId id="318" r:id="rId40"/>
    <p:sldId id="343" r:id="rId41"/>
    <p:sldId id="342" r:id="rId42"/>
    <p:sldId id="341" r:id="rId43"/>
    <p:sldId id="308" r:id="rId44"/>
    <p:sldId id="290" r:id="rId45"/>
    <p:sldId id="350" r:id="rId46"/>
    <p:sldId id="351" r:id="rId47"/>
    <p:sldId id="352" r:id="rId48"/>
    <p:sldId id="291" r:id="rId49"/>
    <p:sldId id="314" r:id="rId50"/>
    <p:sldId id="345" r:id="rId51"/>
    <p:sldId id="294" r:id="rId52"/>
    <p:sldId id="315" r:id="rId53"/>
    <p:sldId id="346" r:id="rId54"/>
  </p:sldIdLst>
  <p:sldSz cx="12192000" cy="6858000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E71D"/>
    <a:srgbClr val="179137"/>
    <a:srgbClr val="68B422"/>
    <a:srgbClr val="FFB837"/>
    <a:srgbClr val="FFDA3F"/>
    <a:srgbClr val="FF5F00"/>
    <a:srgbClr val="FF0000"/>
    <a:srgbClr val="97C11F"/>
    <a:srgbClr val="E7B6AA"/>
    <a:srgbClr val="F7E5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07" autoAdjust="0"/>
    <p:restoredTop sz="83603" autoAdjust="0"/>
  </p:normalViewPr>
  <p:slideViewPr>
    <p:cSldViewPr snapToGrid="0">
      <p:cViewPr varScale="1">
        <p:scale>
          <a:sx n="59" d="100"/>
          <a:sy n="59" d="100"/>
        </p:scale>
        <p:origin x="42" y="112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tableStyles" Target="tableStyles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45B3DA4E-FF48-46F8-902F-36406F15057E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CH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B33B9DF3-6B43-4766-823C-4910F13D548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52600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B9DF3-6B43-4766-823C-4910F13D5489}" type="slidenum">
              <a:rPr lang="fr-CH" smtClean="0"/>
              <a:t>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29245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defRPr/>
            </a:pPr>
            <a:r>
              <a:rPr lang="fr-CH" baseline="0" dirty="0">
                <a:sym typeface="Wingdings" panose="05000000000000000000" pitchFamily="2" charset="2"/>
              </a:rPr>
              <a:t>Pour quoi utilise-t-on électricité ?  </a:t>
            </a:r>
            <a:r>
              <a:rPr lang="fr-CH" dirty="0"/>
              <a:t>Animer brainstorming</a:t>
            </a:r>
            <a:r>
              <a:rPr lang="fr-CH" baseline="0" dirty="0"/>
              <a:t> (je ne dis rien, vous levez la main pour donner votre idée) BUT du jeu: trouver le plus de situations où on utilise de l’électricité…</a:t>
            </a:r>
          </a:p>
          <a:p>
            <a:endParaRPr lang="fr-CH" baseline="0" dirty="0"/>
          </a:p>
          <a:p>
            <a:r>
              <a:rPr lang="fr-CH" baseline="0" dirty="0"/>
              <a:t>Alors, comment réduire nos besoins ?... Vos idées ?  (ne pas aller trop loin… car la dernière partie revient là-dessus)</a:t>
            </a:r>
            <a:endParaRPr lang="fr-CH" dirty="0"/>
          </a:p>
          <a:p>
            <a:endParaRPr lang="fr-CH" baseline="0" dirty="0">
              <a:sym typeface="Wingdings" panose="05000000000000000000" pitchFamily="2" charset="2"/>
            </a:endParaRPr>
          </a:p>
          <a:p>
            <a:endParaRPr lang="fr-CH" dirty="0"/>
          </a:p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B9DF3-6B43-4766-823C-4910F13D5489}" type="slidenum">
              <a:rPr lang="fr-CH" smtClean="0"/>
              <a:t>13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811769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B9DF3-6B43-4766-823C-4910F13D5489}" type="slidenum">
              <a:rPr lang="fr-CH" smtClean="0"/>
              <a:t>15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807382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B9DF3-6B43-4766-823C-4910F13D5489}" type="slidenum">
              <a:rPr lang="fr-CH" smtClean="0"/>
              <a:t>16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02616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478">
              <a:defRPr/>
            </a:pPr>
            <a:r>
              <a:rPr lang="fr-CH" dirty="0"/>
              <a:t>démonstration technique: </a:t>
            </a:r>
            <a:r>
              <a:rPr lang="fr-CH" baseline="0" dirty="0">
                <a:sym typeface="Wingdings" panose="05000000000000000000" pitchFamily="2" charset="2"/>
              </a:rPr>
              <a:t>Illustrer avec 1  explore-</a:t>
            </a:r>
            <a:r>
              <a:rPr lang="fr-CH" baseline="0" dirty="0" err="1">
                <a:sym typeface="Wingdings" panose="05000000000000000000" pitchFamily="2" charset="2"/>
              </a:rPr>
              <a:t>it</a:t>
            </a:r>
            <a:r>
              <a:rPr lang="fr-CH" baseline="0" dirty="0">
                <a:sym typeface="Wingdings" panose="05000000000000000000" pitchFamily="2" charset="2"/>
              </a:rPr>
              <a:t> ?</a:t>
            </a:r>
          </a:p>
          <a:p>
            <a:endParaRPr lang="fr-CH" dirty="0"/>
          </a:p>
          <a:p>
            <a:r>
              <a:rPr lang="fr-CH" dirty="0"/>
              <a:t>Deux façons d’obtenir de l’électricité:</a:t>
            </a:r>
          </a:p>
          <a:p>
            <a:pPr marL="185715" indent="-185715">
              <a:buFontTx/>
              <a:buChar char="-"/>
            </a:pPr>
            <a:r>
              <a:rPr lang="fr-CH" dirty="0"/>
              <a:t>Force de rotation </a:t>
            </a:r>
            <a:r>
              <a:rPr lang="fr-CH" baseline="0" dirty="0">
                <a:sym typeface="Wingdings" panose="05000000000000000000" pitchFamily="2" charset="2"/>
              </a:rPr>
              <a:t> sur alternateur </a:t>
            </a:r>
          </a:p>
          <a:p>
            <a:pPr marL="185715" indent="-185715">
              <a:buFontTx/>
              <a:buChar char="-"/>
            </a:pPr>
            <a:r>
              <a:rPr lang="fr-CH" baseline="0" dirty="0">
                <a:sym typeface="Wingdings" panose="05000000000000000000" pitchFamily="2" charset="2"/>
              </a:rPr>
              <a:t>Panneau solaire  (explore-</a:t>
            </a:r>
            <a:r>
              <a:rPr lang="fr-CH" baseline="0" dirty="0" err="1">
                <a:sym typeface="Wingdings" panose="05000000000000000000" pitchFamily="2" charset="2"/>
              </a:rPr>
              <a:t>it</a:t>
            </a:r>
            <a:r>
              <a:rPr lang="fr-CH" baseline="0" dirty="0">
                <a:sym typeface="Wingdings" panose="05000000000000000000" pitchFamily="2" charset="2"/>
              </a:rPr>
              <a:t>) </a:t>
            </a:r>
          </a:p>
          <a:p>
            <a:r>
              <a:rPr lang="fr-CH" baseline="0" dirty="0">
                <a:sym typeface="Wingdings" panose="05000000000000000000" pitchFamily="2" charset="2"/>
              </a:rPr>
              <a:t>Centrale thermique, centrale hydraulique, éolienne, centrale atomique: on cherche toujours à produire du mouvement qui entraine un alternateur (même phase intermédiaire sous forme d’énergie de chaleur)</a:t>
            </a:r>
          </a:p>
          <a:p>
            <a:endParaRPr lang="fr-CH" baseline="0" dirty="0">
              <a:sym typeface="Wingdings" panose="05000000000000000000" pitchFamily="2" charset="2"/>
            </a:endParaRPr>
          </a:p>
          <a:p>
            <a:endParaRPr lang="fr-CH" dirty="0"/>
          </a:p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B9DF3-6B43-4766-823C-4910F13D5489}" type="slidenum">
              <a:rPr lang="fr-CH" smtClean="0"/>
              <a:t>17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307904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 defTabSz="990478">
              <a:buFontTx/>
              <a:buChar char="-"/>
              <a:defRPr/>
            </a:pPr>
            <a:r>
              <a:rPr lang="fr-CH" baseline="0" dirty="0">
                <a:sym typeface="Wingdings" panose="05000000000000000000" pitchFamily="2" charset="2"/>
              </a:rPr>
              <a:t>Pour quoi a-t-on besoin de chaleur ?</a:t>
            </a:r>
            <a:endParaRPr lang="fr-CH" dirty="0"/>
          </a:p>
          <a:p>
            <a:pPr marL="185715" indent="-185715">
              <a:buFontTx/>
              <a:buChar char="-"/>
            </a:pPr>
            <a:r>
              <a:rPr lang="fr-CH" baseline="0" dirty="0">
                <a:sym typeface="Wingdings" panose="05000000000000000000" pitchFamily="2" charset="2"/>
              </a:rPr>
              <a:t>Veut-on limiter le chauffage à 10° ?  Ou moins chauffer la chambre à coucher? …</a:t>
            </a:r>
          </a:p>
          <a:p>
            <a:pPr marL="185715" indent="-185715">
              <a:buFontTx/>
              <a:buChar char="-"/>
            </a:pPr>
            <a:r>
              <a:rPr lang="fr-CH" baseline="0" dirty="0">
                <a:sym typeface="Wingdings" panose="05000000000000000000" pitchFamily="2" charset="2"/>
              </a:rPr>
              <a:t>On peut… mais souvent on souhaite maintenir un confort… et que se passe-t-il (déperdition importante de chaleur, surtout en hiver)</a:t>
            </a:r>
          </a:p>
          <a:p>
            <a:pPr marL="185715" indent="-185715">
              <a:buFontTx/>
              <a:buChar char="-"/>
            </a:pPr>
            <a:r>
              <a:rPr lang="fr-CH" baseline="0" dirty="0">
                <a:sym typeface="Wingdings" panose="05000000000000000000" pitchFamily="2" charset="2"/>
              </a:rPr>
              <a:t>)</a:t>
            </a:r>
          </a:p>
          <a:p>
            <a:pPr marL="185715" indent="-185715">
              <a:buFontTx/>
              <a:buChar char="-"/>
            </a:pPr>
            <a:endParaRPr lang="fr-CH" baseline="0" dirty="0">
              <a:sym typeface="Wingdings" panose="05000000000000000000" pitchFamily="2" charset="2"/>
            </a:endParaRPr>
          </a:p>
          <a:p>
            <a:endParaRPr lang="fr-CH" dirty="0"/>
          </a:p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B9DF3-6B43-4766-823C-4910F13D5489}" type="slidenum">
              <a:rPr lang="fr-CH" smtClean="0"/>
              <a:t>18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365410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 defTabSz="990478">
              <a:buFontTx/>
              <a:buChar char="-"/>
              <a:defRPr/>
            </a:pPr>
            <a:r>
              <a:rPr lang="fr-CH" baseline="0" dirty="0">
                <a:sym typeface="Wingdings" panose="05000000000000000000" pitchFamily="2" charset="2"/>
              </a:rPr>
              <a:t>Pour quoi a-t-on besoin de chaleur ?</a:t>
            </a:r>
            <a:endParaRPr lang="fr-CH" dirty="0"/>
          </a:p>
          <a:p>
            <a:pPr marL="185715" indent="-185715">
              <a:buFontTx/>
              <a:buChar char="-"/>
            </a:pPr>
            <a:r>
              <a:rPr lang="fr-CH" baseline="0" dirty="0">
                <a:sym typeface="Wingdings" panose="05000000000000000000" pitchFamily="2" charset="2"/>
              </a:rPr>
              <a:t>Veut-on limiter le chauffage à 10° ?</a:t>
            </a:r>
          </a:p>
          <a:p>
            <a:pPr marL="185715" indent="-185715">
              <a:buFontTx/>
              <a:buChar char="-"/>
            </a:pPr>
            <a:endParaRPr lang="fr-CH" baseline="0" dirty="0">
              <a:sym typeface="Wingdings" panose="05000000000000000000" pitchFamily="2" charset="2"/>
            </a:endParaRPr>
          </a:p>
          <a:p>
            <a:endParaRPr lang="fr-CH" dirty="0"/>
          </a:p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B9DF3-6B43-4766-823C-4910F13D5489}" type="slidenum">
              <a:rPr lang="fr-CH" smtClean="0"/>
              <a:t>19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301739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baseline="0" dirty="0">
              <a:sym typeface="Wingdings" panose="05000000000000000000" pitchFamily="2" charset="2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B9DF3-6B43-4766-823C-4910F13D5489}" type="slidenum">
              <a:rPr lang="fr-CH" smtClean="0"/>
              <a:t>21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449802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 defTabSz="990478">
              <a:buFontTx/>
              <a:buChar char="-"/>
              <a:defRPr/>
            </a:pPr>
            <a:r>
              <a:rPr lang="fr-CH" baseline="0" dirty="0">
                <a:sym typeface="Wingdings" panose="05000000000000000000" pitchFamily="2" charset="2"/>
              </a:rPr>
              <a:t>Pour quoi a-t-on besoin de chaleur ?</a:t>
            </a:r>
            <a:endParaRPr lang="fr-CH" dirty="0"/>
          </a:p>
          <a:p>
            <a:pPr marL="185715" indent="-185715">
              <a:buFontTx/>
              <a:buChar char="-"/>
            </a:pPr>
            <a:r>
              <a:rPr lang="fr-CH" baseline="0" dirty="0">
                <a:sym typeface="Wingdings" panose="05000000000000000000" pitchFamily="2" charset="2"/>
              </a:rPr>
              <a:t>Veut-on limiter le chauffage à 10° ?</a:t>
            </a:r>
          </a:p>
          <a:p>
            <a:pPr marL="185715" indent="-185715">
              <a:buFontTx/>
              <a:buChar char="-"/>
            </a:pPr>
            <a:endParaRPr lang="fr-CH" baseline="0" dirty="0">
              <a:sym typeface="Wingdings" panose="05000000000000000000" pitchFamily="2" charset="2"/>
            </a:endParaRPr>
          </a:p>
          <a:p>
            <a:endParaRPr lang="fr-CH" dirty="0"/>
          </a:p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B9DF3-6B43-4766-823C-4910F13D5489}" type="slidenum">
              <a:rPr lang="fr-CH" smtClean="0"/>
              <a:t>22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958639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baseline="0" dirty="0">
                <a:sym typeface="Wingdings" panose="05000000000000000000" pitchFamily="2" charset="2"/>
              </a:rPr>
              <a:t>Améliorer, c’est aussi essayer de trouver de nouvelles solutions pour la mobilité (moteur à hydrogène)…. Mais c’est encore pas au point; est-ce que ça le sera un jour?</a:t>
            </a:r>
          </a:p>
          <a:p>
            <a:endParaRPr lang="fr-CH" baseline="0" dirty="0">
              <a:sym typeface="Wingdings" panose="05000000000000000000" pitchFamily="2" charset="2"/>
            </a:endParaRPr>
          </a:p>
          <a:p>
            <a:endParaRPr lang="fr-CH" dirty="0"/>
          </a:p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B9DF3-6B43-4766-823C-4910F13D5489}" type="slidenum">
              <a:rPr lang="fr-CH" smtClean="0"/>
              <a:t>23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030401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baseline="0" dirty="0">
                <a:sym typeface="Wingdings" panose="05000000000000000000" pitchFamily="2" charset="2"/>
              </a:rPr>
              <a:t>A faire circuler: Flacon de pétrole brut + résidu (pour sentir que ça pue).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B9DF3-6B43-4766-823C-4910F13D5489}" type="slidenum">
              <a:rPr lang="fr-CH" smtClean="0"/>
              <a:t>24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76219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B9DF3-6B43-4766-823C-4910F13D5489}" type="slidenum">
              <a:rPr lang="fr-CH" smtClean="0"/>
              <a:t>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656782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B9DF3-6B43-4766-823C-4910F13D5489}" type="slidenum">
              <a:rPr lang="fr-CH" smtClean="0"/>
              <a:t>25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423726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B9DF3-6B43-4766-823C-4910F13D5489}" type="slidenum">
              <a:rPr lang="fr-CH" smtClean="0"/>
              <a:t>26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612142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B9DF3-6B43-4766-823C-4910F13D5489}" type="slidenum">
              <a:rPr lang="fr-CH" smtClean="0"/>
              <a:t>31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84870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B9DF3-6B43-4766-823C-4910F13D5489}" type="slidenum">
              <a:rPr lang="fr-CH" smtClean="0"/>
              <a:t>32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337042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H" dirty="0"/>
              <a:t>Proposer de coller à la maison,</a:t>
            </a:r>
            <a:r>
              <a:rPr lang="fr-CH" baseline="0" dirty="0"/>
              <a:t> en </a:t>
            </a:r>
            <a:r>
              <a:rPr lang="fr-CH" dirty="0"/>
              <a:t>discuter … et chacun choisit</a:t>
            </a:r>
            <a:r>
              <a:rPr lang="fr-CH" baseline="0" dirty="0"/>
              <a:t> dans la famille ce qu’il veut.</a:t>
            </a:r>
            <a:endParaRPr lang="fr-CH" dirty="0"/>
          </a:p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B9DF3-6B43-4766-823C-4910F13D5489}" type="slidenum">
              <a:rPr lang="fr-CH" smtClean="0"/>
              <a:t>33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8075916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B9DF3-6B43-4766-823C-4910F13D5489}" type="slidenum">
              <a:rPr lang="fr-CH" smtClean="0"/>
              <a:t>34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95130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Obtenir l’image du MYNIES sans le rognage?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3B9DF3-6B43-4766-823C-4910F13D5489}" type="slidenum">
              <a:rPr lang="fr-CH" smtClean="0"/>
              <a:t>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32958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B9DF3-6B43-4766-823C-4910F13D5489}" type="slidenum">
              <a:rPr lang="fr-CH" smtClean="0"/>
              <a:t>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89177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Inviter les élèves à prendre leur feuille et poser leur question.</a:t>
            </a:r>
          </a:p>
          <a:p>
            <a:endParaRPr lang="fr-CH" dirty="0"/>
          </a:p>
          <a:p>
            <a:r>
              <a:rPr lang="fr-CH" dirty="0"/>
              <a:t>Ne</a:t>
            </a:r>
            <a:r>
              <a:rPr lang="fr-CH" baseline="0" dirty="0"/>
              <a:t> pas faire trop long (et surtout, demander patience sur les questions qui vont venir après).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B9DF3-6B43-4766-823C-4910F13D5489}" type="slidenum">
              <a:rPr lang="fr-CH" smtClean="0"/>
              <a:t>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90395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Rappeler</a:t>
            </a:r>
            <a:r>
              <a:rPr lang="fr-CH" baseline="0" dirty="0"/>
              <a:t> que le concept «résiste» et qu’il n’est pas facile de le comprendre, même pour un scientifique… et qu’ils y travaillent toujours et encore !</a:t>
            </a:r>
          </a:p>
          <a:p>
            <a:r>
              <a:rPr lang="fr-CH" baseline="0" dirty="0"/>
              <a:t>… Il est normal que les élèves ne comprennent pas tout d’un coup; et il est passionnant de chercher des solutions aux problèmes d’énergie (défi!)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B9DF3-6B43-4766-823C-4910F13D5489}" type="slidenum">
              <a:rPr lang="fr-CH" smtClean="0"/>
              <a:t>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10369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Pointer</a:t>
            </a:r>
            <a:r>
              <a:rPr lang="fr-CH" baseline="0" dirty="0"/>
              <a:t> l’annonce au bas de la fiche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B9DF3-6B43-4766-823C-4910F13D5489}" type="slidenum">
              <a:rPr lang="fr-CH" smtClean="0"/>
              <a:t>10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540391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Utiliser</a:t>
            </a:r>
            <a:r>
              <a:rPr lang="fr-CH" baseline="0" dirty="0"/>
              <a:t> un jeu de </a:t>
            </a:r>
            <a:r>
              <a:rPr lang="fr-CH" dirty="0"/>
              <a:t>3 palettes  (1)</a:t>
            </a:r>
            <a:r>
              <a:rPr lang="fr-CH" baseline="0" dirty="0"/>
              <a:t>    (2)   (3)  </a:t>
            </a:r>
            <a:endParaRPr lang="fr-CH" dirty="0"/>
          </a:p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B9DF3-6B43-4766-823C-4910F13D5489}" type="slidenum">
              <a:rPr lang="fr-CH" smtClean="0"/>
              <a:t>11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8292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Annoncer l’exposé par type d’énergie  … en se référant à leur fiche. </a:t>
            </a:r>
          </a:p>
          <a:p>
            <a:r>
              <a:rPr lang="fr-CH" dirty="0"/>
              <a:t>Rappel de la particularité de l’énergie Electrique.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3B9DF3-6B43-4766-823C-4910F13D5489}" type="slidenum">
              <a:rPr lang="fr-CH" smtClean="0"/>
              <a:t>12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3030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685E6-A128-4A04-BEF0-54B30E79274B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FE3E-FF6B-4D7B-8693-C74798558FF6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47385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2439F-446E-40A6-A440-992164DE3691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69586-042B-4ED8-8911-6BEA4869A15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81863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2439F-446E-40A6-A440-992164DE3691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69586-042B-4ED8-8911-6BEA4869A15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95868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2439F-446E-40A6-A440-992164DE3691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69586-042B-4ED8-8911-6BEA4869A15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64446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0315D-11E9-4FF6-9E69-4498AD8109AA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5739-CEA5-463B-822D-5A9C97C19BE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584221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0315D-11E9-4FF6-9E69-4498AD8109AA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5739-CEA5-463B-822D-5A9C97C19BE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08664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0315D-11E9-4FF6-9E69-4498AD8109AA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5739-CEA5-463B-822D-5A9C97C19BE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222560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0315D-11E9-4FF6-9E69-4498AD8109AA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5739-CEA5-463B-822D-5A9C97C19BE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254343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D0E5A-7AFC-46EF-9314-4407929A6BA4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1C909-E785-4F05-A30B-74DF14435AE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838675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D0E5A-7AFC-46EF-9314-4407929A6BA4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1C909-E785-4F05-A30B-74DF14435AE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804355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D0E5A-7AFC-46EF-9314-4407929A6BA4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1C909-E785-4F05-A30B-74DF14435AE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18309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685E6-A128-4A04-BEF0-54B30E79274B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FE3E-FF6B-4D7B-8693-C74798558FF6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4926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D0E5A-7AFC-46EF-9314-4407929A6BA4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1C909-E785-4F05-A30B-74DF14435AE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509581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E82F5-3467-49BF-93DC-4459E93CF906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B9A5-027C-46F2-98FA-6DC9B3BBD01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017219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E82F5-3467-49BF-93DC-4459E93CF906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B9A5-027C-46F2-98FA-6DC9B3BBD01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116489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E82F5-3467-49BF-93DC-4459E93CF906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B9A5-027C-46F2-98FA-6DC9B3BBD01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267996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E82F5-3467-49BF-93DC-4459E93CF906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B9A5-027C-46F2-98FA-6DC9B3BBD01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283034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37457" y="-554038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fr-FR"/>
              <a:t>Modifiez le style du titre</a:t>
            </a:r>
            <a:endParaRPr lang="fr-CH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37457" y="1925637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9C13E-CCA3-4493-AA39-D9213613D863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F3D3F-71C0-4D3A-A63F-4A757A0BD7C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444564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E178-0F9E-46E0-A4CE-44A341B27813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061E5-2607-46A9-88D6-B271EA13C5D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232194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E178-0F9E-46E0-A4CE-44A341B27813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061E5-2607-46A9-88D6-B271EA13C5D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751251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E178-0F9E-46E0-A4CE-44A341B27813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061E5-2607-46A9-88D6-B271EA13C5D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35806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E178-0F9E-46E0-A4CE-44A341B27813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061E5-2607-46A9-88D6-B271EA13C5D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07194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685E6-A128-4A04-BEF0-54B30E79274B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FE3E-FF6B-4D7B-8693-C74798558FF6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126153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E82F5-3467-49BF-93DC-4459E93CF906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B9A5-027C-46F2-98FA-6DC9B3BBD01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334735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E82F5-3467-49BF-93DC-4459E93CF906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B9A5-027C-46F2-98FA-6DC9B3BBD01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273691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E82F5-3467-49BF-93DC-4459E93CF906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B9A5-027C-46F2-98FA-6DC9B3BBD01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236013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E82F5-3467-49BF-93DC-4459E93CF906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B9A5-027C-46F2-98FA-6DC9B3BBD01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665827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37457" y="-554038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fr-FR"/>
              <a:t>Modifiez le style du titre</a:t>
            </a:r>
            <a:endParaRPr lang="fr-CH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37457" y="1925637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E82F5-3467-49BF-93DC-4459E93CF906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B9A5-027C-46F2-98FA-6DC9B3BBD01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922757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E82F5-3467-49BF-93DC-4459E93CF906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B9A5-027C-46F2-98FA-6DC9B3BBD01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415580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E82F5-3467-49BF-93DC-4459E93CF906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B9A5-027C-46F2-98FA-6DC9B3BBD01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227289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E178-0F9E-46E0-A4CE-44A341B27813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061E5-2607-46A9-88D6-B271EA13C5D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273810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E178-0F9E-46E0-A4CE-44A341B27813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061E5-2607-46A9-88D6-B271EA13C5D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138039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E178-0F9E-46E0-A4CE-44A341B27813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061E5-2607-46A9-88D6-B271EA13C5D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46673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685E6-A128-4A04-BEF0-54B30E79274B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EFE3E-FF6B-4D7B-8693-C74798558FF6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096954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6E178-0F9E-46E0-A4CE-44A341B27813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061E5-2607-46A9-88D6-B271EA13C5D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274496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9C13E-CCA3-4493-AA39-D9213613D863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F3D3F-71C0-4D3A-A63F-4A757A0BD7C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30906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9C13E-CCA3-4493-AA39-D9213613D863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F3D3F-71C0-4D3A-A63F-4A757A0BD7C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743147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9C13E-CCA3-4493-AA39-D9213613D863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F3D3F-71C0-4D3A-A63F-4A757A0BD7C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352246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9C13E-CCA3-4493-AA39-D9213613D863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F3D3F-71C0-4D3A-A63F-4A757A0BD7C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09783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2439F-446E-40A6-A440-992164DE3691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69586-042B-4ED8-8911-6BEA4869A15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3245982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2439F-446E-40A6-A440-992164DE3691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69586-042B-4ED8-8911-6BEA4869A15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687758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2439F-446E-40A6-A440-992164DE3691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69586-042B-4ED8-8911-6BEA4869A15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611488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2439F-446E-40A6-A440-992164DE3691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69586-042B-4ED8-8911-6BEA4869A15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959942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0315D-11E9-4FF6-9E69-4498AD8109AA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5739-CEA5-463B-822D-5A9C97C19BE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80962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9C13E-CCA3-4493-AA39-D9213613D863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F3D3F-71C0-4D3A-A63F-4A757A0BD7C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915896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0315D-11E9-4FF6-9E69-4498AD8109AA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5739-CEA5-463B-822D-5A9C97C19BE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569841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0315D-11E9-4FF6-9E69-4498AD8109AA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5739-CEA5-463B-822D-5A9C97C19BE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673807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0315D-11E9-4FF6-9E69-4498AD8109AA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5739-CEA5-463B-822D-5A9C97C19BE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279736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D0E5A-7AFC-46EF-9314-4407929A6BA4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1C909-E785-4F05-A30B-74DF14435AE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050910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D0E5A-7AFC-46EF-9314-4407929A6BA4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1C909-E785-4F05-A30B-74DF14435AE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914404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D0E5A-7AFC-46EF-9314-4407929A6BA4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1C909-E785-4F05-A30B-74DF14435AE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424344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D0E5A-7AFC-46EF-9314-4407929A6BA4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1C909-E785-4F05-A30B-74DF14435AE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14893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E82F5-3467-49BF-93DC-4459E93CF906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B9A5-027C-46F2-98FA-6DC9B3BBD01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126834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E82F5-3467-49BF-93DC-4459E93CF906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B9A5-027C-46F2-98FA-6DC9B3BBD01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097022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E82F5-3467-49BF-93DC-4459E93CF906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B9A5-027C-46F2-98FA-6DC9B3BBD01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7479744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9C13E-CCA3-4493-AA39-D9213613D863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F3D3F-71C0-4D3A-A63F-4A757A0BD7C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58919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E82F5-3467-49BF-93DC-4459E93CF906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B9A5-027C-46F2-98FA-6DC9B3BBD01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996819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E82F5-3467-49BF-93DC-4459E93CF906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B9A5-027C-46F2-98FA-6DC9B3BBD01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037884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E82F5-3467-49BF-93DC-4459E93CF906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B9A5-027C-46F2-98FA-6DC9B3BBD01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404978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E82F5-3467-49BF-93DC-4459E93CF906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B9A5-027C-46F2-98FA-6DC9B3BBD01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965729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E82F5-3467-49BF-93DC-4459E93CF906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B9A5-027C-46F2-98FA-6DC9B3BBD01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069510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E82F5-3467-49BF-93DC-4459E93CF906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B9A5-027C-46F2-98FA-6DC9B3BBD01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927402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E82F5-3467-49BF-93DC-4459E93CF906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B9A5-027C-46F2-98FA-6DC9B3BBD01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039618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E82F5-3467-49BF-93DC-4459E93CF906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B9A5-027C-46F2-98FA-6DC9B3BBD01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8461063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5E82F5-3467-49BF-93DC-4459E93CF906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AB9A5-027C-46F2-98FA-6DC9B3BBD01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09474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9C13E-CCA3-4493-AA39-D9213613D863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F3D3F-71C0-4D3A-A63F-4A757A0BD7C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51746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9C13E-CCA3-4493-AA39-D9213613D863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F3D3F-71C0-4D3A-A63F-4A757A0BD7C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10166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2439F-446E-40A6-A440-992164DE3691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69586-042B-4ED8-8911-6BEA4869A15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13396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7.jp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33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1.jpg"/><Relationship Id="rId5" Type="http://schemas.openxmlformats.org/officeDocument/2006/relationships/theme" Target="../theme/theme12.xml"/><Relationship Id="rId4" Type="http://schemas.openxmlformats.org/officeDocument/2006/relationships/slideLayout" Target="../slideLayouts/slideLayout40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2.jpg"/><Relationship Id="rId5" Type="http://schemas.openxmlformats.org/officeDocument/2006/relationships/theme" Target="../theme/theme13.xml"/><Relationship Id="rId4" Type="http://schemas.openxmlformats.org/officeDocument/2006/relationships/slideLayout" Target="../slideLayouts/slideLayout44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3.jp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48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4.jpg"/><Relationship Id="rId5" Type="http://schemas.openxmlformats.org/officeDocument/2006/relationships/theme" Target="../theme/theme15.xml"/><Relationship Id="rId4" Type="http://schemas.openxmlformats.org/officeDocument/2006/relationships/slideLayout" Target="../slideLayouts/slideLayout52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5.jpg"/><Relationship Id="rId5" Type="http://schemas.openxmlformats.org/officeDocument/2006/relationships/theme" Target="../theme/theme16.xml"/><Relationship Id="rId4" Type="http://schemas.openxmlformats.org/officeDocument/2006/relationships/slideLayout" Target="../slideLayouts/slideLayout5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6.jpg"/><Relationship Id="rId5" Type="http://schemas.openxmlformats.org/officeDocument/2006/relationships/theme" Target="../theme/theme17.xml"/><Relationship Id="rId4" Type="http://schemas.openxmlformats.org/officeDocument/2006/relationships/slideLayout" Target="../slideLayouts/slideLayout60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7.jpg"/><Relationship Id="rId5" Type="http://schemas.openxmlformats.org/officeDocument/2006/relationships/theme" Target="../theme/theme18.xml"/><Relationship Id="rId4" Type="http://schemas.openxmlformats.org/officeDocument/2006/relationships/slideLayout" Target="../slideLayouts/slideLayout64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.jpg"/><Relationship Id="rId5" Type="http://schemas.openxmlformats.org/officeDocument/2006/relationships/theme" Target="../theme/theme19.xml"/><Relationship Id="rId4" Type="http://schemas.openxmlformats.org/officeDocument/2006/relationships/slideLayout" Target="../slideLayouts/slideLayout6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jp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.jp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4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5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.jpg"/><Relationship Id="rId5" Type="http://schemas.openxmlformats.org/officeDocument/2006/relationships/theme" Target="../theme/theme9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CH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685E6-A128-4A04-BEF0-54B30E79274B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EFE3E-FF6B-4D7B-8693-C74798558FF6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17872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60AF2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48343" y="8114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CH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8343" y="227193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FD887-16DD-45F1-8A7E-AB7D95112250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80DBE-B1AB-476D-8223-51131B7E5EF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50832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rgbClr val="60AF2F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810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CH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685E6-A128-4A04-BEF0-54B30E79274B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EFE3E-FF6B-4D7B-8693-C74798558FF6}" type="slidenum">
              <a:rPr lang="fr-CH" smtClean="0"/>
              <a:t>‹N°›</a:t>
            </a:fld>
            <a:endParaRPr lang="fr-CH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2708" y="2489201"/>
            <a:ext cx="139918" cy="93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97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1" r:id="rId2"/>
    <p:sldLayoutId id="214748373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rgbClr val="60AF2F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CH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6E178-0F9E-46E0-A4CE-44A341B27813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061E5-2607-46A9-88D6-B271EA13C5D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4757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60AF2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CH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9C13E-CCA3-4493-AA39-D9213613D863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F3D3F-71C0-4D3A-A63F-4A757A0BD7C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4584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60AF2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CH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2439F-446E-40A6-A440-992164DE3691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69586-042B-4ED8-8911-6BEA4869A15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1451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60AF2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CH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0315D-11E9-4FF6-9E69-4498AD8109AA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05739-CEA5-463B-822D-5A9C97C19BE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61141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60AF2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CH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D0E5A-7AFC-46EF-9314-4407929A6BA4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1C909-E785-4F05-A30B-74DF14435AE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84986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60AF2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CH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E82F5-3467-49BF-93DC-4459E93CF906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AB9A5-027C-46F2-98FA-6DC9B3BBD01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7534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60AF2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48343" y="8114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CH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8343" y="227193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FD887-16DD-45F1-8A7E-AB7D95112250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80DBE-B1AB-476D-8223-51131B7E5EF9}" type="slidenum">
              <a:rPr lang="fr-CH" smtClean="0"/>
              <a:t>‹N°›</a:t>
            </a:fld>
            <a:endParaRPr lang="fr-CH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2708" y="4580467"/>
            <a:ext cx="139918" cy="93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046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rgbClr val="60AF2F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CH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685E6-A128-4A04-BEF0-54B30E79274B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EFE3E-FF6B-4D7B-8693-C74798558FF6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07817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60AF2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CH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9C13E-CCA3-4493-AA39-D9213613D863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F3D3F-71C0-4D3A-A63F-4A757A0BD7C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52997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60AF2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CH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32439F-446E-40A6-A440-992164DE3691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69586-042B-4ED8-8911-6BEA4869A15E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2341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60AF2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CH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0315D-11E9-4FF6-9E69-4498AD8109AA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05739-CEA5-463B-822D-5A9C97C19BE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18743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60AF2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CH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D0E5A-7AFC-46EF-9314-4407929A6BA4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1C909-E785-4F05-A30B-74DF14435AE5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3082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60AF2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CH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5E82F5-3467-49BF-93DC-4459E93CF906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AB9A5-027C-46F2-98FA-6DC9B3BBD01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78390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60AF2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48343" y="81143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CH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8343" y="227193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FD887-16DD-45F1-8A7E-AB7D95112250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380DBE-B1AB-476D-8223-51131B7E5EF9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53630106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rgbClr val="60AF2F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810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CH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0685E6-A128-4A04-BEF0-54B30E79274B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EFE3E-FF6B-4D7B-8693-C74798558FF6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25090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rgbClr val="60AF2F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CH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CH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6E178-0F9E-46E0-A4CE-44A341B27813}" type="datetimeFigureOut">
              <a:rPr lang="fr-CH" smtClean="0"/>
              <a:t>23.11.2023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061E5-2607-46A9-88D6-B271EA13C5D8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49552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60AF2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7.png"/><Relationship Id="rId4" Type="http://schemas.openxmlformats.org/officeDocument/2006/relationships/image" Target="../media/image4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56.emf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61.png"/><Relationship Id="rId4" Type="http://schemas.openxmlformats.org/officeDocument/2006/relationships/image" Target="../media/image5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4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4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7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30.emf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32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png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 txBox="1">
            <a:spLocks/>
          </p:cNvSpPr>
          <p:nvPr/>
        </p:nvSpPr>
        <p:spPr>
          <a:xfrm>
            <a:off x="-1641893" y="36625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dirty="0"/>
              <a:t>Alain </a:t>
            </a:r>
            <a:r>
              <a:rPr lang="fr-CH" dirty="0" err="1"/>
              <a:t>Bourqui</a:t>
            </a:r>
            <a:r>
              <a:rPr lang="fr-CH" dirty="0"/>
              <a:t> </a:t>
            </a:r>
          </a:p>
          <a:p>
            <a:r>
              <a:rPr lang="fr-CH" b="1" dirty="0"/>
              <a:t>ingénieur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4735358-91D7-4034-A37F-9B0C1C37E873}"/>
              </a:ext>
            </a:extLst>
          </p:cNvPr>
          <p:cNvPicPr/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57" t="3944" r="14353" b="75793"/>
          <a:stretch/>
        </p:blipFill>
        <p:spPr bwMode="auto">
          <a:xfrm>
            <a:off x="0" y="664289"/>
            <a:ext cx="7366958" cy="24191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0898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01486" y="2324145"/>
            <a:ext cx="9144000" cy="2387600"/>
          </a:xfrm>
        </p:spPr>
        <p:txBody>
          <a:bodyPr>
            <a:noAutofit/>
          </a:bodyPr>
          <a:lstStyle/>
          <a:p>
            <a:pPr algn="ctr"/>
            <a:r>
              <a:rPr lang="fr-CH" sz="6600" dirty="0"/>
              <a:t>En 2060, </a:t>
            </a:r>
            <a:br>
              <a:rPr lang="fr-CH" sz="6600" dirty="0"/>
            </a:br>
            <a:r>
              <a:rPr lang="fr-CH" sz="6600" dirty="0"/>
              <a:t>le canton du Valais </a:t>
            </a:r>
            <a:br>
              <a:rPr lang="fr-CH" sz="6600" dirty="0"/>
            </a:br>
            <a:r>
              <a:rPr lang="fr-CH" sz="6600" dirty="0"/>
              <a:t>veut avoir une énergie </a:t>
            </a:r>
            <a:br>
              <a:rPr lang="fr-CH" sz="6600" dirty="0"/>
            </a:br>
            <a:r>
              <a:rPr lang="fr-CH" sz="6600" dirty="0"/>
              <a:t>100% renouvelable</a:t>
            </a:r>
          </a:p>
        </p:txBody>
      </p:sp>
    </p:spTree>
    <p:extLst>
      <p:ext uri="{BB962C8B-B14F-4D97-AF65-F5344CB8AC3E}">
        <p14:creationId xmlns:p14="http://schemas.microsoft.com/office/powerpoint/2010/main" val="1602078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058">
            <a:off x="1058552" y="4955392"/>
            <a:ext cx="1122769" cy="90270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058">
            <a:off x="1058553" y="4158022"/>
            <a:ext cx="1122769" cy="90270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508246"/>
            <a:ext cx="10515600" cy="1325563"/>
          </a:xfrm>
        </p:spPr>
        <p:txBody>
          <a:bodyPr>
            <a:normAutofit/>
          </a:bodyPr>
          <a:lstStyle/>
          <a:p>
            <a:r>
              <a:rPr lang="fr-CH" sz="3200" dirty="0"/>
              <a:t>100% d’énergie renouvelable et locale. </a:t>
            </a:r>
            <a:br>
              <a:rPr lang="fr-CH" sz="3200" dirty="0"/>
            </a:br>
            <a:r>
              <a:rPr lang="fr-CH" sz="3200" dirty="0"/>
              <a:t>							Comment faire?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481887" y="3548909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fr-CH" dirty="0"/>
              <a:t>Réduire les besoins</a:t>
            </a:r>
          </a:p>
          <a:p>
            <a:pPr marL="514350" indent="-514350">
              <a:buFont typeface="+mj-lt"/>
              <a:buAutoNum type="arabicPeriod"/>
            </a:pPr>
            <a:endParaRPr lang="fr-CH" sz="1400" dirty="0"/>
          </a:p>
          <a:p>
            <a:pPr marL="514350" indent="-514350">
              <a:buFont typeface="+mj-lt"/>
              <a:buAutoNum type="arabicPeriod"/>
            </a:pPr>
            <a:r>
              <a:rPr lang="fr-CH" dirty="0"/>
              <a:t>Améliorer l’efficacité </a:t>
            </a:r>
          </a:p>
          <a:p>
            <a:pPr marL="514350" indent="-514350">
              <a:buFont typeface="+mj-lt"/>
              <a:buAutoNum type="arabicPeriod"/>
            </a:pPr>
            <a:endParaRPr lang="fr-CH" sz="1400" dirty="0"/>
          </a:p>
          <a:p>
            <a:pPr marL="514350" indent="-514350">
              <a:buFont typeface="+mj-lt"/>
              <a:buAutoNum type="arabicPeriod"/>
            </a:pPr>
            <a:r>
              <a:rPr lang="fr-CH" dirty="0"/>
              <a:t>Choisir des sources d’énergie renouvelable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838199" y="351693"/>
            <a:ext cx="1107051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60AF2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4800" dirty="0"/>
              <a:t>3. Chercher ensemble des solutions </a:t>
            </a:r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838200" y="275408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fr-CH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058">
            <a:off x="1058553" y="3361711"/>
            <a:ext cx="1122769" cy="9027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02365" y="2609923"/>
            <a:ext cx="2995867" cy="9389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fr-CH" sz="3600" b="1" dirty="0">
                <a:solidFill>
                  <a:schemeClr val="bg2">
                    <a:lumMod val="50000"/>
                  </a:schemeClr>
                </a:solidFill>
              </a:rPr>
              <a:t>Trois Clés:</a:t>
            </a:r>
          </a:p>
        </p:txBody>
      </p:sp>
    </p:spTree>
    <p:extLst>
      <p:ext uri="{BB962C8B-B14F-4D97-AF65-F5344CB8AC3E}">
        <p14:creationId xmlns:p14="http://schemas.microsoft.com/office/powerpoint/2010/main" val="112442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-2364420" y="1681656"/>
            <a:ext cx="9144000" cy="2387600"/>
          </a:xfrm>
        </p:spPr>
        <p:txBody>
          <a:bodyPr>
            <a:noAutofit/>
          </a:bodyPr>
          <a:lstStyle/>
          <a:p>
            <a:r>
              <a:rPr lang="fr-CH" sz="4400" dirty="0"/>
              <a:t>Nous avons </a:t>
            </a:r>
            <a:br>
              <a:rPr lang="fr-CH" sz="4400" dirty="0"/>
            </a:br>
            <a:r>
              <a:rPr lang="fr-CH" sz="4400" dirty="0"/>
              <a:t>besoin de </a:t>
            </a:r>
            <a:br>
              <a:rPr lang="fr-CH" sz="4400" dirty="0"/>
            </a:br>
            <a:r>
              <a:rPr lang="fr-CH" sz="4400" dirty="0"/>
              <a:t>3 types </a:t>
            </a:r>
            <a:br>
              <a:rPr lang="fr-CH" sz="4400" dirty="0"/>
            </a:br>
            <a:r>
              <a:rPr lang="fr-CH" sz="4400" dirty="0"/>
              <a:t>d’énergie 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752850" y="0"/>
            <a:ext cx="6724649" cy="600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606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7425553" y="999765"/>
            <a:ext cx="3896612" cy="1981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b="1"/>
          </a:p>
        </p:txBody>
      </p:sp>
      <p:sp>
        <p:nvSpPr>
          <p:cNvPr id="24" name="Bulle ronde 23"/>
          <p:cNvSpPr/>
          <p:nvPr/>
        </p:nvSpPr>
        <p:spPr>
          <a:xfrm>
            <a:off x="9020125" y="160042"/>
            <a:ext cx="2978033" cy="1846233"/>
          </a:xfrm>
          <a:prstGeom prst="wedgeEllipseCallout">
            <a:avLst>
              <a:gd name="adj1" fmla="val 7592"/>
              <a:gd name="adj2" fmla="val 178567"/>
            </a:avLst>
          </a:prstGeom>
          <a:solidFill>
            <a:srgbClr val="97C1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5" name="Espace réservé du contenu 2"/>
          <p:cNvSpPr txBox="1">
            <a:spLocks/>
          </p:cNvSpPr>
          <p:nvPr/>
        </p:nvSpPr>
        <p:spPr>
          <a:xfrm>
            <a:off x="8227035" y="-124471"/>
            <a:ext cx="4521993" cy="2315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CH" dirty="0"/>
          </a:p>
          <a:p>
            <a:pPr marL="0" indent="0" algn="ctr">
              <a:buNone/>
            </a:pPr>
            <a:r>
              <a:rPr lang="fr-CH" dirty="0">
                <a:solidFill>
                  <a:srgbClr val="C00000"/>
                </a:solidFill>
              </a:rPr>
              <a:t>Clé 1.</a:t>
            </a:r>
            <a:br>
              <a:rPr lang="fr-CH" dirty="0"/>
            </a:br>
            <a:r>
              <a:rPr lang="fr-CH" dirty="0"/>
              <a:t>Réduire </a:t>
            </a:r>
            <a:br>
              <a:rPr lang="fr-CH" dirty="0"/>
            </a:br>
            <a:r>
              <a:rPr lang="fr-CH" dirty="0"/>
              <a:t>nos besoins ?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3590" y="160042"/>
            <a:ext cx="5887410" cy="582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32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42338" y="365125"/>
            <a:ext cx="4186463" cy="1325563"/>
          </a:xfrm>
        </p:spPr>
        <p:txBody>
          <a:bodyPr/>
          <a:lstStyle/>
          <a:p>
            <a:r>
              <a:rPr lang="fr-CH" dirty="0"/>
              <a:t>Choisir nos activités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95203" y="4979715"/>
            <a:ext cx="5413971" cy="26161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H" sz="2400" b="1" dirty="0"/>
              <a:t>Jeu de l’oie </a:t>
            </a:r>
          </a:p>
          <a:p>
            <a:pPr marL="0" indent="0">
              <a:buNone/>
            </a:pPr>
            <a:r>
              <a:rPr lang="fr-CH" sz="2400" b="1" dirty="0"/>
              <a:t>Jeux en extérieur </a:t>
            </a:r>
            <a:endParaRPr lang="fr-CH" dirty="0"/>
          </a:p>
          <a:p>
            <a:pPr marL="0" indent="0">
              <a:buNone/>
            </a:pPr>
            <a:endParaRPr lang="fr-CH" dirty="0"/>
          </a:p>
          <a:p>
            <a:endParaRPr lang="fr-CH" dirty="0"/>
          </a:p>
          <a:p>
            <a:pPr marL="0" indent="0">
              <a:buNone/>
            </a:pPr>
            <a:r>
              <a:rPr lang="fr-CH" dirty="0"/>
              <a:t> </a:t>
            </a:r>
          </a:p>
          <a:p>
            <a:endParaRPr lang="fr-CH" dirty="0"/>
          </a:p>
          <a:p>
            <a:pPr marL="0" indent="0">
              <a:buNone/>
            </a:pPr>
            <a:endParaRPr lang="fr-CH" dirty="0"/>
          </a:p>
        </p:txBody>
      </p:sp>
      <p:grpSp>
        <p:nvGrpSpPr>
          <p:cNvPr id="6" name="Groupe 5"/>
          <p:cNvGrpSpPr/>
          <p:nvPr/>
        </p:nvGrpSpPr>
        <p:grpSpPr>
          <a:xfrm>
            <a:off x="-397608" y="-116463"/>
            <a:ext cx="4441617" cy="6019085"/>
            <a:chOff x="4170649" y="0"/>
            <a:chExt cx="5267124" cy="7029729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2"/>
            <a:srcRect l="9175"/>
            <a:stretch/>
          </p:blipFill>
          <p:spPr>
            <a:xfrm>
              <a:off x="5162618" y="0"/>
              <a:ext cx="4275155" cy="7029729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4170649" y="0"/>
              <a:ext cx="3129546" cy="15049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b="1"/>
            </a:p>
          </p:txBody>
        </p:sp>
      </p:grpSp>
      <p:sp>
        <p:nvSpPr>
          <p:cNvPr id="9" name="Flèche courbée vers le haut 8"/>
          <p:cNvSpPr/>
          <p:nvPr/>
        </p:nvSpPr>
        <p:spPr>
          <a:xfrm rot="19217185">
            <a:off x="6711043" y="2726871"/>
            <a:ext cx="2955471" cy="76744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solidFill>
                <a:schemeClr val="tx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378021" y="1318449"/>
            <a:ext cx="2775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Ce qu’on voit:</a:t>
            </a:r>
          </a:p>
          <a:p>
            <a:r>
              <a:rPr lang="fr-CH" dirty="0"/>
              <a:t>- Lumière écran</a:t>
            </a:r>
          </a:p>
          <a:p>
            <a:r>
              <a:rPr lang="fr-CH" dirty="0"/>
              <a:t>- Recharge batterie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438891" y="4627857"/>
            <a:ext cx="27758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Ce qu’on ne voit pas:</a:t>
            </a:r>
          </a:p>
          <a:p>
            <a:r>
              <a:rPr lang="fr-CH" dirty="0"/>
              <a:t>- Serveurs </a:t>
            </a:r>
          </a:p>
          <a:p>
            <a:pPr marL="285750" indent="-285750">
              <a:buFontTx/>
              <a:buChar char="-"/>
            </a:pPr>
            <a:endParaRPr lang="fr-CH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36" y="5261219"/>
            <a:ext cx="2876389" cy="1438195"/>
          </a:xfrm>
          <a:prstGeom prst="rect">
            <a:avLst/>
          </a:prstGeom>
        </p:spPr>
      </p:pic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7AD19C31-A74A-D2C7-C65E-20C07EC59810}"/>
              </a:ext>
            </a:extLst>
          </p:cNvPr>
          <p:cNvSpPr txBox="1">
            <a:spLocks/>
          </p:cNvSpPr>
          <p:nvPr/>
        </p:nvSpPr>
        <p:spPr>
          <a:xfrm>
            <a:off x="8388295" y="4945221"/>
            <a:ext cx="672962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CH" sz="2200" b="1" dirty="0"/>
              <a:t>Jeu en ligne</a:t>
            </a:r>
          </a:p>
          <a:p>
            <a:pPr marL="0" indent="0">
              <a:buNone/>
            </a:pPr>
            <a:r>
              <a:rPr lang="fr-CH" sz="2200" b="1" dirty="0"/>
              <a:t>vidéo en </a:t>
            </a:r>
            <a:br>
              <a:rPr lang="fr-CH" sz="2200" b="1" dirty="0"/>
            </a:br>
            <a:r>
              <a:rPr lang="fr-CH" sz="2200" b="1" dirty="0"/>
              <a:t>streaming</a:t>
            </a:r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r>
              <a:rPr lang="fr-CH" dirty="0"/>
              <a:t> </a:t>
            </a:r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</p:txBody>
      </p:sp>
      <p:pic>
        <p:nvPicPr>
          <p:cNvPr id="17" name="Image 16" descr="Une image contenant orange, conception&#10;&#10;Description générée automatiquement">
            <a:extLst>
              <a:ext uri="{FF2B5EF4-FFF2-40B4-BE49-F238E27FC236}">
                <a16:creationId xmlns:a16="http://schemas.microsoft.com/office/drawing/2014/main" id="{D85AB714-F439-1DD2-B8C4-2CD43DF04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2"/>
          <a:stretch/>
        </p:blipFill>
        <p:spPr>
          <a:xfrm>
            <a:off x="4495203" y="1596091"/>
            <a:ext cx="5683401" cy="325563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DC7FE8C6-3ADA-DCB8-2C0D-9055E763CBC5}"/>
              </a:ext>
            </a:extLst>
          </p:cNvPr>
          <p:cNvSpPr/>
          <p:nvPr/>
        </p:nvSpPr>
        <p:spPr>
          <a:xfrm rot="19560661">
            <a:off x="5752506" y="2746696"/>
            <a:ext cx="34211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effectLst/>
              </a:rPr>
              <a:t>électricité</a:t>
            </a:r>
          </a:p>
        </p:txBody>
      </p:sp>
      <p:sp>
        <p:nvSpPr>
          <p:cNvPr id="4" name="Bulle ronde 3"/>
          <p:cNvSpPr/>
          <p:nvPr/>
        </p:nvSpPr>
        <p:spPr>
          <a:xfrm>
            <a:off x="9020125" y="160042"/>
            <a:ext cx="2978033" cy="1846233"/>
          </a:xfrm>
          <a:prstGeom prst="wedgeEllipseCallout">
            <a:avLst>
              <a:gd name="adj1" fmla="val 7592"/>
              <a:gd name="adj2" fmla="val 178567"/>
            </a:avLst>
          </a:prstGeom>
          <a:solidFill>
            <a:srgbClr val="97C1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" name="Espace réservé du contenu 2"/>
          <p:cNvSpPr txBox="1">
            <a:spLocks/>
          </p:cNvSpPr>
          <p:nvPr/>
        </p:nvSpPr>
        <p:spPr>
          <a:xfrm>
            <a:off x="8227035" y="-124471"/>
            <a:ext cx="4521993" cy="2315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CH" dirty="0"/>
          </a:p>
          <a:p>
            <a:pPr marL="0" indent="0" algn="ctr">
              <a:buNone/>
            </a:pPr>
            <a:r>
              <a:rPr lang="fr-CH" dirty="0">
                <a:solidFill>
                  <a:srgbClr val="C00000"/>
                </a:solidFill>
              </a:rPr>
              <a:t>Clé 1.</a:t>
            </a:r>
            <a:br>
              <a:rPr lang="fr-CH" dirty="0"/>
            </a:br>
            <a:r>
              <a:rPr lang="fr-CH" dirty="0"/>
              <a:t>Réduire </a:t>
            </a:r>
            <a:br>
              <a:rPr lang="fr-CH" dirty="0"/>
            </a:br>
            <a:r>
              <a:rPr lang="fr-CH" dirty="0"/>
              <a:t>nos besoins ?</a:t>
            </a:r>
          </a:p>
        </p:txBody>
      </p:sp>
    </p:spTree>
    <p:extLst>
      <p:ext uri="{BB962C8B-B14F-4D97-AF65-F5344CB8AC3E}">
        <p14:creationId xmlns:p14="http://schemas.microsoft.com/office/powerpoint/2010/main" val="161793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  <p:bldP spid="11" grpId="0"/>
      <p:bldP spid="13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575528">
            <a:off x="3202813" y="81416"/>
            <a:ext cx="3857454" cy="364536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336763" y="365125"/>
            <a:ext cx="3896612" cy="1981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b="1"/>
          </a:p>
        </p:txBody>
      </p:sp>
      <p:grpSp>
        <p:nvGrpSpPr>
          <p:cNvPr id="20" name="Groupe 19"/>
          <p:cNvGrpSpPr/>
          <p:nvPr/>
        </p:nvGrpSpPr>
        <p:grpSpPr>
          <a:xfrm rot="19903045">
            <a:off x="6512854" y="3868554"/>
            <a:ext cx="1107136" cy="1179947"/>
            <a:chOff x="4793673" y="4163290"/>
            <a:chExt cx="822036" cy="992909"/>
          </a:xfrm>
        </p:grpSpPr>
        <p:cxnSp>
          <p:nvCxnSpPr>
            <p:cNvPr id="21" name="Connecteur droit 20"/>
            <p:cNvCxnSpPr/>
            <p:nvPr/>
          </p:nvCxnSpPr>
          <p:spPr>
            <a:xfrm>
              <a:off x="4793673" y="4239491"/>
              <a:ext cx="822036" cy="840509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/>
            <p:cNvCxnSpPr/>
            <p:nvPr/>
          </p:nvCxnSpPr>
          <p:spPr>
            <a:xfrm flipH="1">
              <a:off x="4892963" y="4163290"/>
              <a:ext cx="623455" cy="992909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e 30"/>
          <p:cNvGrpSpPr/>
          <p:nvPr/>
        </p:nvGrpSpPr>
        <p:grpSpPr>
          <a:xfrm rot="2214458">
            <a:off x="1203209" y="4619518"/>
            <a:ext cx="1107136" cy="1179947"/>
            <a:chOff x="4793673" y="4163290"/>
            <a:chExt cx="822036" cy="992909"/>
          </a:xfrm>
        </p:grpSpPr>
        <p:cxnSp>
          <p:nvCxnSpPr>
            <p:cNvPr id="32" name="Connecteur droit 31"/>
            <p:cNvCxnSpPr/>
            <p:nvPr/>
          </p:nvCxnSpPr>
          <p:spPr>
            <a:xfrm>
              <a:off x="4793673" y="4239491"/>
              <a:ext cx="822036" cy="840509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 flipH="1">
              <a:off x="4892963" y="4163290"/>
              <a:ext cx="623455" cy="992909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e 36"/>
          <p:cNvGrpSpPr/>
          <p:nvPr/>
        </p:nvGrpSpPr>
        <p:grpSpPr>
          <a:xfrm rot="2214458">
            <a:off x="493571" y="3851165"/>
            <a:ext cx="1107136" cy="1179947"/>
            <a:chOff x="4793673" y="4163290"/>
            <a:chExt cx="822036" cy="992909"/>
          </a:xfrm>
        </p:grpSpPr>
        <p:cxnSp>
          <p:nvCxnSpPr>
            <p:cNvPr id="38" name="Connecteur droit 37"/>
            <p:cNvCxnSpPr/>
            <p:nvPr/>
          </p:nvCxnSpPr>
          <p:spPr>
            <a:xfrm>
              <a:off x="4793673" y="4239491"/>
              <a:ext cx="822036" cy="840509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/>
            <p:cNvCxnSpPr/>
            <p:nvPr/>
          </p:nvCxnSpPr>
          <p:spPr>
            <a:xfrm flipH="1">
              <a:off x="4892963" y="4163290"/>
              <a:ext cx="623455" cy="992909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Ellipse 22"/>
          <p:cNvSpPr/>
          <p:nvPr/>
        </p:nvSpPr>
        <p:spPr>
          <a:xfrm rot="6166098">
            <a:off x="6721912" y="1621266"/>
            <a:ext cx="499238" cy="536515"/>
          </a:xfrm>
          <a:prstGeom prst="ellipse">
            <a:avLst/>
          </a:prstGeom>
          <a:solidFill>
            <a:srgbClr val="92D05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Rectangle 9"/>
          <p:cNvSpPr/>
          <p:nvPr/>
        </p:nvSpPr>
        <p:spPr>
          <a:xfrm>
            <a:off x="28475" y="3562022"/>
            <a:ext cx="9732616" cy="2391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b="1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t="11539"/>
          <a:stretch/>
        </p:blipFill>
        <p:spPr>
          <a:xfrm rot="12563469">
            <a:off x="7108208" y="1815026"/>
            <a:ext cx="2622461" cy="1365682"/>
          </a:xfrm>
          <a:prstGeom prst="rect">
            <a:avLst/>
          </a:prstGeom>
        </p:spPr>
      </p:pic>
      <p:sp>
        <p:nvSpPr>
          <p:cNvPr id="40" name="Flèche droite 39"/>
          <p:cNvSpPr/>
          <p:nvPr/>
        </p:nvSpPr>
        <p:spPr>
          <a:xfrm rot="12152116">
            <a:off x="8056316" y="3351916"/>
            <a:ext cx="1173019" cy="572654"/>
          </a:xfrm>
          <a:prstGeom prst="rightArrow">
            <a:avLst/>
          </a:prstGeom>
          <a:solidFill>
            <a:srgbClr val="C0000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/>
              <a:t>&gt;&gt;&gt;&gt;&gt;&gt;</a:t>
            </a:r>
          </a:p>
        </p:txBody>
      </p:sp>
      <p:sp>
        <p:nvSpPr>
          <p:cNvPr id="24" name="Bulle ronde 23"/>
          <p:cNvSpPr/>
          <p:nvPr/>
        </p:nvSpPr>
        <p:spPr>
          <a:xfrm>
            <a:off x="9020125" y="160042"/>
            <a:ext cx="2978033" cy="1846233"/>
          </a:xfrm>
          <a:prstGeom prst="wedgeEllipseCallout">
            <a:avLst>
              <a:gd name="adj1" fmla="val 7592"/>
              <a:gd name="adj2" fmla="val 178567"/>
            </a:avLst>
          </a:prstGeom>
          <a:solidFill>
            <a:srgbClr val="97C1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5" name="Espace réservé du contenu 2"/>
          <p:cNvSpPr txBox="1">
            <a:spLocks/>
          </p:cNvSpPr>
          <p:nvPr/>
        </p:nvSpPr>
        <p:spPr>
          <a:xfrm>
            <a:off x="8227035" y="-124471"/>
            <a:ext cx="4521993" cy="2315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CH" dirty="0"/>
          </a:p>
          <a:p>
            <a:pPr marL="0" indent="0" algn="ctr">
              <a:buNone/>
            </a:pPr>
            <a:r>
              <a:rPr lang="fr-CH" dirty="0">
                <a:solidFill>
                  <a:srgbClr val="C00000"/>
                </a:solidFill>
              </a:rPr>
              <a:t>Clé 2.</a:t>
            </a:r>
            <a:br>
              <a:rPr lang="fr-CH" dirty="0"/>
            </a:br>
            <a:r>
              <a:rPr lang="fr-CH" dirty="0"/>
              <a:t>Améliorer </a:t>
            </a:r>
            <a:br>
              <a:rPr lang="fr-CH" dirty="0"/>
            </a:br>
            <a:r>
              <a:rPr lang="fr-CH" dirty="0"/>
              <a:t>l’efficacité ?</a:t>
            </a:r>
          </a:p>
        </p:txBody>
      </p:sp>
      <p:sp>
        <p:nvSpPr>
          <p:cNvPr id="27" name="Flèche droite 26"/>
          <p:cNvSpPr/>
          <p:nvPr/>
        </p:nvSpPr>
        <p:spPr>
          <a:xfrm rot="12152116">
            <a:off x="6765743" y="2696901"/>
            <a:ext cx="739023" cy="572654"/>
          </a:xfrm>
          <a:prstGeom prst="rightArrow">
            <a:avLst/>
          </a:prstGeom>
          <a:solidFill>
            <a:srgbClr val="FF000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/>
              <a:t>&gt;&gt;&gt;</a:t>
            </a:r>
          </a:p>
        </p:txBody>
      </p:sp>
      <p:sp>
        <p:nvSpPr>
          <p:cNvPr id="41" name="Flèche droite 40"/>
          <p:cNvSpPr/>
          <p:nvPr/>
        </p:nvSpPr>
        <p:spPr>
          <a:xfrm rot="12152116">
            <a:off x="7047463" y="2772708"/>
            <a:ext cx="437956" cy="572654"/>
          </a:xfrm>
          <a:prstGeom prst="rightArrow">
            <a:avLst/>
          </a:prstGeom>
          <a:solidFill>
            <a:srgbClr val="FF000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/>
              <a:t>&gt;</a:t>
            </a:r>
          </a:p>
        </p:txBody>
      </p:sp>
      <p:sp>
        <p:nvSpPr>
          <p:cNvPr id="34" name="Flèche droite 33"/>
          <p:cNvSpPr/>
          <p:nvPr/>
        </p:nvSpPr>
        <p:spPr>
          <a:xfrm rot="12152116">
            <a:off x="6774621" y="2690550"/>
            <a:ext cx="739023" cy="572654"/>
          </a:xfrm>
          <a:prstGeom prst="rightArrow">
            <a:avLst/>
          </a:prstGeom>
          <a:solidFill>
            <a:srgbClr val="FF000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/>
              <a:t>&gt;&gt;&gt;</a:t>
            </a:r>
          </a:p>
        </p:txBody>
      </p:sp>
      <p:sp>
        <p:nvSpPr>
          <p:cNvPr id="35" name="Flèche droite 34"/>
          <p:cNvSpPr/>
          <p:nvPr/>
        </p:nvSpPr>
        <p:spPr>
          <a:xfrm rot="12152116">
            <a:off x="7056341" y="2766357"/>
            <a:ext cx="437956" cy="572654"/>
          </a:xfrm>
          <a:prstGeom prst="rightArrow">
            <a:avLst/>
          </a:prstGeom>
          <a:solidFill>
            <a:srgbClr val="FF0000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dirty="0"/>
              <a:t>&gt;</a:t>
            </a:r>
          </a:p>
        </p:txBody>
      </p:sp>
      <p:sp>
        <p:nvSpPr>
          <p:cNvPr id="30" name="Espace réservé du contenu 2"/>
          <p:cNvSpPr txBox="1">
            <a:spLocks/>
          </p:cNvSpPr>
          <p:nvPr/>
        </p:nvSpPr>
        <p:spPr>
          <a:xfrm>
            <a:off x="7066758" y="4147595"/>
            <a:ext cx="5309051" cy="3749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CH" sz="3600" dirty="0"/>
              <a:t>Améliorer la  </a:t>
            </a:r>
            <a:r>
              <a:rPr lang="fr-CH" sz="3600" b="1" dirty="0">
                <a:solidFill>
                  <a:srgbClr val="C00000"/>
                </a:solidFill>
              </a:rPr>
              <a:t>production</a:t>
            </a:r>
            <a:r>
              <a:rPr lang="fr-CH" sz="3600" dirty="0"/>
              <a:t> d’électricité.</a:t>
            </a:r>
          </a:p>
        </p:txBody>
      </p:sp>
      <p:sp>
        <p:nvSpPr>
          <p:cNvPr id="42" name="Espace réservé du contenu 2"/>
          <p:cNvSpPr txBox="1">
            <a:spLocks/>
          </p:cNvSpPr>
          <p:nvPr/>
        </p:nvSpPr>
        <p:spPr>
          <a:xfrm>
            <a:off x="691230" y="3638243"/>
            <a:ext cx="3533276" cy="4491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CH" sz="3600" dirty="0"/>
              <a:t>Améliorer les appareils qui </a:t>
            </a:r>
            <a:br>
              <a:rPr lang="fr-CH" sz="3600" dirty="0"/>
            </a:br>
            <a:r>
              <a:rPr lang="fr-CH" sz="3600" b="1" dirty="0">
                <a:solidFill>
                  <a:srgbClr val="C00000"/>
                </a:solidFill>
              </a:rPr>
              <a:t>consomment </a:t>
            </a:r>
            <a:r>
              <a:rPr lang="fr-CH" sz="3600" dirty="0"/>
              <a:t>de l’électricité.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2708" y="7340702"/>
            <a:ext cx="4232546" cy="366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5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32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16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27" grpId="0" animBg="1"/>
      <p:bldP spid="27" grpId="1" animBg="1"/>
      <p:bldP spid="41" grpId="0" animBg="1"/>
      <p:bldP spid="41" grpId="1" animBg="1"/>
      <p:bldP spid="34" grpId="0" animBg="1"/>
      <p:bldP spid="35" grpId="0" animBg="1"/>
      <p:bldP spid="35" grpId="1" animBg="1"/>
      <p:bldP spid="35" grpId="2" animBg="1"/>
      <p:bldP spid="30" grpId="0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31" y="440134"/>
            <a:ext cx="6264373" cy="4665652"/>
          </a:xfrm>
          <a:prstGeom prst="rect">
            <a:avLst/>
          </a:prstGeom>
        </p:spPr>
      </p:pic>
      <p:grpSp>
        <p:nvGrpSpPr>
          <p:cNvPr id="28" name="Groupe 27"/>
          <p:cNvGrpSpPr/>
          <p:nvPr/>
        </p:nvGrpSpPr>
        <p:grpSpPr>
          <a:xfrm>
            <a:off x="-101190" y="5630387"/>
            <a:ext cx="8406005" cy="1184564"/>
            <a:chOff x="-101190" y="5630387"/>
            <a:chExt cx="8406005" cy="1184564"/>
          </a:xfrm>
        </p:grpSpPr>
        <p:sp>
          <p:nvSpPr>
            <p:cNvPr id="18" name="Rectangle 17"/>
            <p:cNvSpPr/>
            <p:nvPr/>
          </p:nvSpPr>
          <p:spPr>
            <a:xfrm>
              <a:off x="-101190" y="5630387"/>
              <a:ext cx="7770417" cy="1184564"/>
            </a:xfrm>
            <a:prstGeom prst="rect">
              <a:avLst/>
            </a:prstGeom>
            <a:solidFill>
              <a:srgbClr val="97C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43" name="Rectangle 42"/>
            <p:cNvSpPr/>
            <p:nvPr/>
          </p:nvSpPr>
          <p:spPr>
            <a:xfrm rot="19558174">
              <a:off x="7384944" y="5851773"/>
              <a:ext cx="919871" cy="358339"/>
            </a:xfrm>
            <a:prstGeom prst="rect">
              <a:avLst/>
            </a:prstGeom>
            <a:solidFill>
              <a:srgbClr val="97C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45" name="Rectangle 44"/>
            <p:cNvSpPr/>
            <p:nvPr/>
          </p:nvSpPr>
          <p:spPr>
            <a:xfrm rot="3388104">
              <a:off x="7216913" y="5880316"/>
              <a:ext cx="820746" cy="569409"/>
            </a:xfrm>
            <a:prstGeom prst="rect">
              <a:avLst/>
            </a:prstGeom>
            <a:solidFill>
              <a:srgbClr val="97C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6781066" y="5625062"/>
            <a:ext cx="1823435" cy="1232937"/>
            <a:chOff x="6781066" y="5625062"/>
            <a:chExt cx="1823435" cy="1232937"/>
          </a:xfrm>
        </p:grpSpPr>
        <p:grpSp>
          <p:nvGrpSpPr>
            <p:cNvPr id="9" name="Groupe 8"/>
            <p:cNvGrpSpPr/>
            <p:nvPr/>
          </p:nvGrpSpPr>
          <p:grpSpPr>
            <a:xfrm>
              <a:off x="6781066" y="5625062"/>
              <a:ext cx="1823435" cy="1232937"/>
              <a:chOff x="6781066" y="5625062"/>
              <a:chExt cx="1823435" cy="1232937"/>
            </a:xfrm>
            <a:solidFill>
              <a:srgbClr val="97C11F"/>
            </a:solidFill>
          </p:grpSpPr>
          <p:sp>
            <p:nvSpPr>
              <p:cNvPr id="10" name="Triangle rectangle 9"/>
              <p:cNvSpPr/>
              <p:nvPr/>
            </p:nvSpPr>
            <p:spPr>
              <a:xfrm>
                <a:off x="7163272" y="5665670"/>
                <a:ext cx="1099643" cy="700493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 b="1"/>
              </a:p>
            </p:txBody>
          </p:sp>
          <p:sp>
            <p:nvSpPr>
              <p:cNvPr id="11" name="Triangle rectangle 10"/>
              <p:cNvSpPr/>
              <p:nvPr/>
            </p:nvSpPr>
            <p:spPr>
              <a:xfrm flipV="1">
                <a:off x="7179904" y="5816718"/>
                <a:ext cx="1225685" cy="89239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 b="1"/>
              </a:p>
            </p:txBody>
          </p:sp>
          <p:sp>
            <p:nvSpPr>
              <p:cNvPr id="12" name="Triangle rectangle 11"/>
              <p:cNvSpPr/>
              <p:nvPr/>
            </p:nvSpPr>
            <p:spPr>
              <a:xfrm>
                <a:off x="6781066" y="6042645"/>
                <a:ext cx="1225685" cy="81535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 b="1"/>
              </a:p>
            </p:txBody>
          </p:sp>
          <p:sp>
            <p:nvSpPr>
              <p:cNvPr id="13" name="Triangle rectangle 12"/>
              <p:cNvSpPr/>
              <p:nvPr/>
            </p:nvSpPr>
            <p:spPr>
              <a:xfrm>
                <a:off x="8217342" y="5625062"/>
                <a:ext cx="387159" cy="269724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H" b="1"/>
              </a:p>
            </p:txBody>
          </p:sp>
        </p:grpSp>
        <p:sp>
          <p:nvSpPr>
            <p:cNvPr id="15" name="Triangle rectangle 14"/>
            <p:cNvSpPr/>
            <p:nvPr/>
          </p:nvSpPr>
          <p:spPr>
            <a:xfrm flipV="1">
              <a:off x="7036586" y="5736085"/>
              <a:ext cx="1225685" cy="892394"/>
            </a:xfrm>
            <a:prstGeom prst="rtTriangle">
              <a:avLst/>
            </a:prstGeom>
            <a:solidFill>
              <a:srgbClr val="97C11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b="1"/>
            </a:p>
          </p:txBody>
        </p:sp>
      </p:grpSp>
    </p:spTree>
    <p:extLst>
      <p:ext uri="{BB962C8B-B14F-4D97-AF65-F5344CB8AC3E}">
        <p14:creationId xmlns:p14="http://schemas.microsoft.com/office/powerpoint/2010/main" val="2531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 rot="5400000">
            <a:off x="-6117594" y="1325598"/>
            <a:ext cx="9877487" cy="2391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b="1"/>
          </a:p>
        </p:txBody>
      </p:sp>
      <p:sp>
        <p:nvSpPr>
          <p:cNvPr id="40" name="Rectangle 39"/>
          <p:cNvSpPr/>
          <p:nvPr/>
        </p:nvSpPr>
        <p:spPr>
          <a:xfrm>
            <a:off x="-2401029" y="-2391343"/>
            <a:ext cx="14593030" cy="2391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b="1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16941">
            <a:off x="1462677" y="-600696"/>
            <a:ext cx="6635233" cy="88675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701943" y="6659431"/>
            <a:ext cx="9877487" cy="2391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b="1"/>
          </a:p>
        </p:txBody>
      </p:sp>
      <p:sp>
        <p:nvSpPr>
          <p:cNvPr id="5" name="Rectangle 4"/>
          <p:cNvSpPr/>
          <p:nvPr/>
        </p:nvSpPr>
        <p:spPr>
          <a:xfrm rot="17828397">
            <a:off x="1632918" y="4910215"/>
            <a:ext cx="3258755" cy="14322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b="1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26687">
            <a:off x="2886158" y="3129217"/>
            <a:ext cx="1326056" cy="391284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175544" y="6858001"/>
            <a:ext cx="3896612" cy="23094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b="1"/>
          </a:p>
        </p:txBody>
      </p:sp>
      <p:sp>
        <p:nvSpPr>
          <p:cNvPr id="15" name="Ellipse 14"/>
          <p:cNvSpPr/>
          <p:nvPr/>
        </p:nvSpPr>
        <p:spPr>
          <a:xfrm rot="6166098">
            <a:off x="5714310" y="3068379"/>
            <a:ext cx="520281" cy="536241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6" name="Ellipse 15"/>
          <p:cNvSpPr/>
          <p:nvPr/>
        </p:nvSpPr>
        <p:spPr>
          <a:xfrm rot="6166098">
            <a:off x="4857822" y="3145913"/>
            <a:ext cx="499238" cy="536515"/>
          </a:xfrm>
          <a:prstGeom prst="ellipse">
            <a:avLst/>
          </a:prstGeom>
          <a:solidFill>
            <a:srgbClr val="92D05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9" name="Ellipse 18"/>
          <p:cNvSpPr/>
          <p:nvPr/>
        </p:nvSpPr>
        <p:spPr>
          <a:xfrm rot="6166098">
            <a:off x="4184993" y="2893501"/>
            <a:ext cx="499238" cy="536515"/>
          </a:xfrm>
          <a:prstGeom prst="ellipse">
            <a:avLst/>
          </a:prstGeom>
          <a:solidFill>
            <a:srgbClr val="92D05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2" name="Ellipse 21"/>
          <p:cNvSpPr/>
          <p:nvPr/>
        </p:nvSpPr>
        <p:spPr>
          <a:xfrm rot="6166098">
            <a:off x="3596983" y="2545050"/>
            <a:ext cx="520281" cy="536241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3" name="Ellipse 22"/>
          <p:cNvSpPr/>
          <p:nvPr/>
        </p:nvSpPr>
        <p:spPr>
          <a:xfrm rot="6166098">
            <a:off x="6936104" y="1798227"/>
            <a:ext cx="499238" cy="536515"/>
          </a:xfrm>
          <a:prstGeom prst="ellipse">
            <a:avLst/>
          </a:prstGeom>
          <a:solidFill>
            <a:srgbClr val="92D05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4" name="Bulle ronde 23"/>
          <p:cNvSpPr/>
          <p:nvPr/>
        </p:nvSpPr>
        <p:spPr>
          <a:xfrm>
            <a:off x="8729682" y="348834"/>
            <a:ext cx="2978033" cy="1846233"/>
          </a:xfrm>
          <a:prstGeom prst="wedgeEllipseCallout">
            <a:avLst>
              <a:gd name="adj1" fmla="val 21859"/>
              <a:gd name="adj2" fmla="val 163559"/>
            </a:avLst>
          </a:prstGeom>
          <a:solidFill>
            <a:srgbClr val="97C1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5" name="Espace réservé du contenu 2"/>
          <p:cNvSpPr txBox="1">
            <a:spLocks/>
          </p:cNvSpPr>
          <p:nvPr/>
        </p:nvSpPr>
        <p:spPr>
          <a:xfrm>
            <a:off x="8010059" y="53406"/>
            <a:ext cx="4521993" cy="2315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CH" dirty="0"/>
          </a:p>
          <a:p>
            <a:pPr marL="0" indent="0" algn="ctr">
              <a:buNone/>
            </a:pPr>
            <a:r>
              <a:rPr lang="fr-CH" dirty="0">
                <a:solidFill>
                  <a:srgbClr val="C00000"/>
                </a:solidFill>
              </a:rPr>
              <a:t>Clé 3.</a:t>
            </a:r>
            <a:br>
              <a:rPr lang="fr-CH" dirty="0"/>
            </a:br>
            <a:r>
              <a:rPr lang="fr-CH" dirty="0"/>
              <a:t>Source d’énergie </a:t>
            </a:r>
            <a:br>
              <a:rPr lang="fr-CH" dirty="0"/>
            </a:br>
            <a:r>
              <a:rPr lang="fr-CH" dirty="0"/>
              <a:t>renouvelable?</a:t>
            </a:r>
          </a:p>
        </p:txBody>
      </p:sp>
      <p:grpSp>
        <p:nvGrpSpPr>
          <p:cNvPr id="28" name="Groupe 27"/>
          <p:cNvGrpSpPr/>
          <p:nvPr/>
        </p:nvGrpSpPr>
        <p:grpSpPr>
          <a:xfrm rot="19903045">
            <a:off x="6387116" y="4459310"/>
            <a:ext cx="1107136" cy="1179947"/>
            <a:chOff x="4793673" y="4163290"/>
            <a:chExt cx="822036" cy="992909"/>
          </a:xfrm>
        </p:grpSpPr>
        <p:cxnSp>
          <p:nvCxnSpPr>
            <p:cNvPr id="29" name="Connecteur droit 28"/>
            <p:cNvCxnSpPr/>
            <p:nvPr/>
          </p:nvCxnSpPr>
          <p:spPr>
            <a:xfrm>
              <a:off x="4793673" y="4239491"/>
              <a:ext cx="822036" cy="840509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/>
            <p:nvPr/>
          </p:nvCxnSpPr>
          <p:spPr>
            <a:xfrm flipH="1">
              <a:off x="4892963" y="4163290"/>
              <a:ext cx="623455" cy="992909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e 30"/>
          <p:cNvGrpSpPr/>
          <p:nvPr/>
        </p:nvGrpSpPr>
        <p:grpSpPr>
          <a:xfrm rot="2214458">
            <a:off x="1310975" y="4722723"/>
            <a:ext cx="1107136" cy="1179947"/>
            <a:chOff x="4793673" y="4163290"/>
            <a:chExt cx="822036" cy="992909"/>
          </a:xfrm>
        </p:grpSpPr>
        <p:cxnSp>
          <p:nvCxnSpPr>
            <p:cNvPr id="32" name="Connecteur droit 31"/>
            <p:cNvCxnSpPr/>
            <p:nvPr/>
          </p:nvCxnSpPr>
          <p:spPr>
            <a:xfrm>
              <a:off x="4793673" y="4239491"/>
              <a:ext cx="822036" cy="840509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/>
            <p:cNvCxnSpPr/>
            <p:nvPr/>
          </p:nvCxnSpPr>
          <p:spPr>
            <a:xfrm flipH="1">
              <a:off x="4892963" y="4163290"/>
              <a:ext cx="623455" cy="992909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e 33"/>
          <p:cNvGrpSpPr/>
          <p:nvPr/>
        </p:nvGrpSpPr>
        <p:grpSpPr>
          <a:xfrm rot="2214458">
            <a:off x="568802" y="3962648"/>
            <a:ext cx="1107136" cy="1179947"/>
            <a:chOff x="4793673" y="4163290"/>
            <a:chExt cx="822036" cy="992909"/>
          </a:xfrm>
        </p:grpSpPr>
        <p:cxnSp>
          <p:nvCxnSpPr>
            <p:cNvPr id="35" name="Connecteur droit 34"/>
            <p:cNvCxnSpPr/>
            <p:nvPr/>
          </p:nvCxnSpPr>
          <p:spPr>
            <a:xfrm>
              <a:off x="4793673" y="4239491"/>
              <a:ext cx="822036" cy="840509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/>
            <p:cNvCxnSpPr/>
            <p:nvPr/>
          </p:nvCxnSpPr>
          <p:spPr>
            <a:xfrm flipH="1">
              <a:off x="4892963" y="4163290"/>
              <a:ext cx="623455" cy="992909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Rectangle 26"/>
          <p:cNvSpPr/>
          <p:nvPr/>
        </p:nvSpPr>
        <p:spPr>
          <a:xfrm>
            <a:off x="-2374523" y="6116876"/>
            <a:ext cx="4715425" cy="741124"/>
          </a:xfrm>
          <a:prstGeom prst="rect">
            <a:avLst/>
          </a:prstGeom>
          <a:solidFill>
            <a:srgbClr val="97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8" name="Rectangle 37"/>
          <p:cNvSpPr/>
          <p:nvPr/>
        </p:nvSpPr>
        <p:spPr>
          <a:xfrm>
            <a:off x="3657600" y="6116876"/>
            <a:ext cx="6566170" cy="741124"/>
          </a:xfrm>
          <a:prstGeom prst="rect">
            <a:avLst/>
          </a:prstGeom>
          <a:solidFill>
            <a:srgbClr val="97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7462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9" grpId="0" animBg="1"/>
      <p:bldP spid="22" grpId="0" animBg="1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758024" y="3810513"/>
            <a:ext cx="4828109" cy="1951179"/>
          </a:xfrm>
          <a:prstGeom prst="rect">
            <a:avLst/>
          </a:prstGeom>
          <a:solidFill>
            <a:srgbClr val="E7B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188" y="1028825"/>
            <a:ext cx="6620799" cy="278168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1748186">
            <a:off x="5027657" y="42702"/>
            <a:ext cx="4847730" cy="23388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b="1"/>
          </a:p>
        </p:txBody>
      </p:sp>
      <p:sp>
        <p:nvSpPr>
          <p:cNvPr id="34" name="Rectangle 33"/>
          <p:cNvSpPr/>
          <p:nvPr/>
        </p:nvSpPr>
        <p:spPr>
          <a:xfrm rot="19827046">
            <a:off x="1148692" y="-461107"/>
            <a:ext cx="4509928" cy="2485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b="1"/>
          </a:p>
        </p:txBody>
      </p:sp>
      <p:sp>
        <p:nvSpPr>
          <p:cNvPr id="24" name="Bulle ronde 23"/>
          <p:cNvSpPr/>
          <p:nvPr/>
        </p:nvSpPr>
        <p:spPr>
          <a:xfrm>
            <a:off x="9020125" y="160042"/>
            <a:ext cx="2978033" cy="1846233"/>
          </a:xfrm>
          <a:prstGeom prst="wedgeEllipseCallout">
            <a:avLst>
              <a:gd name="adj1" fmla="val 7592"/>
              <a:gd name="adj2" fmla="val 178567"/>
            </a:avLst>
          </a:prstGeom>
          <a:solidFill>
            <a:srgbClr val="97C1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5" name="Espace réservé du contenu 2"/>
          <p:cNvSpPr txBox="1">
            <a:spLocks/>
          </p:cNvSpPr>
          <p:nvPr/>
        </p:nvSpPr>
        <p:spPr>
          <a:xfrm>
            <a:off x="8227035" y="-124471"/>
            <a:ext cx="4521993" cy="2315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CH" dirty="0"/>
          </a:p>
          <a:p>
            <a:pPr marL="0" indent="0" algn="ctr">
              <a:buNone/>
            </a:pPr>
            <a:r>
              <a:rPr lang="fr-CH" dirty="0">
                <a:solidFill>
                  <a:srgbClr val="C00000"/>
                </a:solidFill>
              </a:rPr>
              <a:t>Clé 1.</a:t>
            </a:r>
            <a:br>
              <a:rPr lang="fr-CH" dirty="0"/>
            </a:br>
            <a:r>
              <a:rPr lang="fr-CH" dirty="0"/>
              <a:t>Réduire </a:t>
            </a:r>
            <a:br>
              <a:rPr lang="fr-CH" dirty="0"/>
            </a:br>
            <a:r>
              <a:rPr lang="fr-CH" dirty="0"/>
              <a:t>nos besoins ?</a:t>
            </a:r>
          </a:p>
        </p:txBody>
      </p:sp>
      <p:sp>
        <p:nvSpPr>
          <p:cNvPr id="9" name="Rectangle 8"/>
          <p:cNvSpPr/>
          <p:nvPr/>
        </p:nvSpPr>
        <p:spPr>
          <a:xfrm rot="5400000">
            <a:off x="6504631" y="3173841"/>
            <a:ext cx="3471331" cy="1704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b="1"/>
          </a:p>
        </p:txBody>
      </p:sp>
      <p:sp>
        <p:nvSpPr>
          <p:cNvPr id="10" name="Rectangle 9"/>
          <p:cNvSpPr/>
          <p:nvPr/>
        </p:nvSpPr>
        <p:spPr>
          <a:xfrm rot="5400000">
            <a:off x="66780" y="3277232"/>
            <a:ext cx="3678111" cy="1704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b="1"/>
          </a:p>
        </p:txBody>
      </p:sp>
      <p:sp>
        <p:nvSpPr>
          <p:cNvPr id="2" name="Flèche droite rayée 1"/>
          <p:cNvSpPr/>
          <p:nvPr/>
        </p:nvSpPr>
        <p:spPr>
          <a:xfrm rot="18141949">
            <a:off x="5959542" y="1050813"/>
            <a:ext cx="1236133" cy="888363"/>
          </a:xfrm>
          <a:prstGeom prst="stripedRightArrow">
            <a:avLst>
              <a:gd name="adj1" fmla="val 50000"/>
              <a:gd name="adj2" fmla="val 5746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Flèche droite rayée 12"/>
          <p:cNvSpPr/>
          <p:nvPr/>
        </p:nvSpPr>
        <p:spPr>
          <a:xfrm rot="14392929">
            <a:off x="3149209" y="1014898"/>
            <a:ext cx="1236133" cy="888363"/>
          </a:xfrm>
          <a:prstGeom prst="stripedRightArrow">
            <a:avLst>
              <a:gd name="adj1" fmla="val 50000"/>
              <a:gd name="adj2" fmla="val 5746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4" name="Flèche droite rayée 13"/>
          <p:cNvSpPr/>
          <p:nvPr/>
        </p:nvSpPr>
        <p:spPr>
          <a:xfrm>
            <a:off x="7252999" y="2875826"/>
            <a:ext cx="1236133" cy="888363"/>
          </a:xfrm>
          <a:prstGeom prst="stripedRightArrow">
            <a:avLst>
              <a:gd name="adj1" fmla="val 50000"/>
              <a:gd name="adj2" fmla="val 5746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5" name="Flèche droite rayée 14"/>
          <p:cNvSpPr/>
          <p:nvPr/>
        </p:nvSpPr>
        <p:spPr>
          <a:xfrm rot="10800000">
            <a:off x="1657000" y="2948408"/>
            <a:ext cx="1236133" cy="888363"/>
          </a:xfrm>
          <a:prstGeom prst="stripedRightArrow">
            <a:avLst>
              <a:gd name="adj1" fmla="val 50000"/>
              <a:gd name="adj2" fmla="val 5746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6" name="Flèche droite rayée 15"/>
          <p:cNvSpPr/>
          <p:nvPr/>
        </p:nvSpPr>
        <p:spPr>
          <a:xfrm>
            <a:off x="7252998" y="4402183"/>
            <a:ext cx="1236133" cy="888363"/>
          </a:xfrm>
          <a:prstGeom prst="stripedRightArrow">
            <a:avLst>
              <a:gd name="adj1" fmla="val 50000"/>
              <a:gd name="adj2" fmla="val 5746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7" name="Flèche droite rayée 16"/>
          <p:cNvSpPr/>
          <p:nvPr/>
        </p:nvSpPr>
        <p:spPr>
          <a:xfrm rot="10800000">
            <a:off x="1656999" y="4474765"/>
            <a:ext cx="1236133" cy="888363"/>
          </a:xfrm>
          <a:prstGeom prst="stripedRightArrow">
            <a:avLst>
              <a:gd name="adj1" fmla="val 50000"/>
              <a:gd name="adj2" fmla="val 5746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8076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758024" y="3706007"/>
            <a:ext cx="4828109" cy="1951179"/>
          </a:xfrm>
          <a:prstGeom prst="rect">
            <a:avLst/>
          </a:prstGeom>
          <a:solidFill>
            <a:srgbClr val="E7B6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6188" y="924319"/>
            <a:ext cx="6620799" cy="278168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1748186">
            <a:off x="5027657" y="-61804"/>
            <a:ext cx="4847730" cy="23388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b="1"/>
          </a:p>
        </p:txBody>
      </p:sp>
      <p:sp>
        <p:nvSpPr>
          <p:cNvPr id="34" name="Rectangle 33"/>
          <p:cNvSpPr/>
          <p:nvPr/>
        </p:nvSpPr>
        <p:spPr>
          <a:xfrm rot="19827046">
            <a:off x="1148692" y="-565613"/>
            <a:ext cx="4509928" cy="24853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b="1"/>
          </a:p>
        </p:txBody>
      </p:sp>
      <p:sp>
        <p:nvSpPr>
          <p:cNvPr id="24" name="Bulle ronde 23"/>
          <p:cNvSpPr/>
          <p:nvPr/>
        </p:nvSpPr>
        <p:spPr>
          <a:xfrm>
            <a:off x="9020125" y="160042"/>
            <a:ext cx="2978033" cy="1846233"/>
          </a:xfrm>
          <a:prstGeom prst="wedgeEllipseCallout">
            <a:avLst>
              <a:gd name="adj1" fmla="val 7592"/>
              <a:gd name="adj2" fmla="val 178567"/>
            </a:avLst>
          </a:prstGeom>
          <a:solidFill>
            <a:srgbClr val="97C1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5" name="Espace réservé du contenu 2"/>
          <p:cNvSpPr txBox="1">
            <a:spLocks/>
          </p:cNvSpPr>
          <p:nvPr/>
        </p:nvSpPr>
        <p:spPr>
          <a:xfrm>
            <a:off x="8227035" y="-124471"/>
            <a:ext cx="4521993" cy="2315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CH" dirty="0"/>
          </a:p>
          <a:p>
            <a:pPr marL="0" indent="0" algn="ctr">
              <a:buNone/>
            </a:pPr>
            <a:r>
              <a:rPr lang="fr-CH" dirty="0">
                <a:solidFill>
                  <a:srgbClr val="C00000"/>
                </a:solidFill>
              </a:rPr>
              <a:t>Clé 2.</a:t>
            </a:r>
            <a:br>
              <a:rPr lang="fr-CH" dirty="0"/>
            </a:br>
            <a:r>
              <a:rPr lang="fr-CH" dirty="0"/>
              <a:t>Améliorer </a:t>
            </a:r>
            <a:br>
              <a:rPr lang="fr-CH" dirty="0"/>
            </a:br>
            <a:r>
              <a:rPr lang="fr-CH" dirty="0"/>
              <a:t>l’efficacité ?</a:t>
            </a:r>
          </a:p>
        </p:txBody>
      </p:sp>
      <p:sp>
        <p:nvSpPr>
          <p:cNvPr id="9" name="Rectangle 8"/>
          <p:cNvSpPr/>
          <p:nvPr/>
        </p:nvSpPr>
        <p:spPr>
          <a:xfrm rot="5400000">
            <a:off x="6708730" y="2865235"/>
            <a:ext cx="3063133" cy="1704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b="1"/>
          </a:p>
        </p:txBody>
      </p:sp>
      <p:sp>
        <p:nvSpPr>
          <p:cNvPr id="10" name="Rectangle 9"/>
          <p:cNvSpPr/>
          <p:nvPr/>
        </p:nvSpPr>
        <p:spPr>
          <a:xfrm rot="5400000">
            <a:off x="66780" y="3172726"/>
            <a:ext cx="3678111" cy="1704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b="1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7" t="7771" r="4920" b="8373"/>
          <a:stretch/>
        </p:blipFill>
        <p:spPr>
          <a:xfrm>
            <a:off x="1608667" y="357052"/>
            <a:ext cx="7044266" cy="5554133"/>
          </a:xfrm>
          <a:prstGeom prst="rect">
            <a:avLst/>
          </a:prstGeom>
        </p:spPr>
      </p:pic>
      <p:sp>
        <p:nvSpPr>
          <p:cNvPr id="13" name="Flèche droite rayée 12"/>
          <p:cNvSpPr/>
          <p:nvPr/>
        </p:nvSpPr>
        <p:spPr>
          <a:xfrm rot="18141949">
            <a:off x="6289436" y="1545952"/>
            <a:ext cx="660874" cy="423701"/>
          </a:xfrm>
          <a:prstGeom prst="stripedRightArrow">
            <a:avLst>
              <a:gd name="adj1" fmla="val 50000"/>
              <a:gd name="adj2" fmla="val 5746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4" name="Flèche droite rayée 13"/>
          <p:cNvSpPr/>
          <p:nvPr/>
        </p:nvSpPr>
        <p:spPr>
          <a:xfrm rot="14392929">
            <a:off x="3374195" y="1479621"/>
            <a:ext cx="683281" cy="448722"/>
          </a:xfrm>
          <a:prstGeom prst="stripedRightArrow">
            <a:avLst>
              <a:gd name="adj1" fmla="val 50000"/>
              <a:gd name="adj2" fmla="val 5746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5" name="Flèche droite rayée 14"/>
          <p:cNvSpPr/>
          <p:nvPr/>
        </p:nvSpPr>
        <p:spPr>
          <a:xfrm>
            <a:off x="7163609" y="3266941"/>
            <a:ext cx="625726" cy="392742"/>
          </a:xfrm>
          <a:prstGeom prst="stripedRightArrow">
            <a:avLst>
              <a:gd name="adj1" fmla="val 50000"/>
              <a:gd name="adj2" fmla="val 5746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6" name="Flèche droite rayée 15"/>
          <p:cNvSpPr/>
          <p:nvPr/>
        </p:nvSpPr>
        <p:spPr>
          <a:xfrm rot="10800000">
            <a:off x="2318468" y="3266941"/>
            <a:ext cx="664055" cy="465319"/>
          </a:xfrm>
          <a:prstGeom prst="stripedRightArrow">
            <a:avLst>
              <a:gd name="adj1" fmla="val 50000"/>
              <a:gd name="adj2" fmla="val 5746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7" name="Flèche droite rayée 16"/>
          <p:cNvSpPr/>
          <p:nvPr/>
        </p:nvSpPr>
        <p:spPr>
          <a:xfrm>
            <a:off x="7252999" y="4787092"/>
            <a:ext cx="536336" cy="398948"/>
          </a:xfrm>
          <a:prstGeom prst="stripedRightArrow">
            <a:avLst>
              <a:gd name="adj1" fmla="val 50000"/>
              <a:gd name="adj2" fmla="val 5746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8" name="Flèche droite rayée 17"/>
          <p:cNvSpPr/>
          <p:nvPr/>
        </p:nvSpPr>
        <p:spPr>
          <a:xfrm rot="10800000">
            <a:off x="2318467" y="4787091"/>
            <a:ext cx="664055" cy="471525"/>
          </a:xfrm>
          <a:prstGeom prst="stripedRightArrow">
            <a:avLst>
              <a:gd name="adj1" fmla="val 50000"/>
              <a:gd name="adj2" fmla="val 5746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0166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Aujourd’hui, on va: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0FDB780-D71D-415A-A497-B9D923BA39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1" y="2750914"/>
            <a:ext cx="1959865" cy="247205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4B4F0C7-54BA-4BF7-BD66-6FF84F47D4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709" y="442014"/>
            <a:ext cx="1047656" cy="285606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8D5B21A-7673-482A-B685-8DDB07D251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710" y="3298077"/>
            <a:ext cx="2688395" cy="2824687"/>
          </a:xfrm>
          <a:prstGeom prst="rect">
            <a:avLst/>
          </a:prstGeom>
        </p:spPr>
      </p:pic>
      <p:sp>
        <p:nvSpPr>
          <p:cNvPr id="11" name="Espace réservé du contenu 2"/>
          <p:cNvSpPr txBox="1">
            <a:spLocks/>
          </p:cNvSpPr>
          <p:nvPr/>
        </p:nvSpPr>
        <p:spPr>
          <a:xfrm>
            <a:off x="1575283" y="2322100"/>
            <a:ext cx="5776854" cy="13205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fr-FR"/>
            </a:defPPr>
            <a:lvl1pPr marL="514350" indent="-5143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AutoNum type="arabicPeriod"/>
              <a:defRPr sz="32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Font typeface="+mj-lt"/>
              <a:buAutoNum type="arabicPeriod"/>
            </a:pPr>
            <a:r>
              <a:rPr lang="fr-CH" dirty="0"/>
              <a:t>Se rappeler </a:t>
            </a:r>
            <a:br>
              <a:rPr lang="fr-CH" dirty="0"/>
            </a:br>
            <a:r>
              <a:rPr lang="fr-CH" dirty="0"/>
              <a:t>comment </a:t>
            </a:r>
            <a:br>
              <a:rPr lang="fr-CH" dirty="0"/>
            </a:br>
            <a:r>
              <a:rPr lang="fr-CH" dirty="0"/>
              <a:t>on produit </a:t>
            </a:r>
            <a:br>
              <a:rPr lang="fr-CH" dirty="0"/>
            </a:br>
            <a:r>
              <a:rPr lang="fr-CH" dirty="0"/>
              <a:t>de l’énergie</a:t>
            </a:r>
          </a:p>
        </p:txBody>
      </p:sp>
      <p:sp>
        <p:nvSpPr>
          <p:cNvPr id="12" name="Espace réservé du contenu 2"/>
          <p:cNvSpPr txBox="1">
            <a:spLocks/>
          </p:cNvSpPr>
          <p:nvPr/>
        </p:nvSpPr>
        <p:spPr>
          <a:xfrm>
            <a:off x="6415146" y="1346124"/>
            <a:ext cx="5776854" cy="13205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 startAt="2"/>
            </a:pPr>
            <a:r>
              <a:rPr lang="fr-CH" sz="3200" dirty="0"/>
              <a:t>Parler de </a:t>
            </a:r>
            <a:br>
              <a:rPr lang="fr-CH" sz="3200" dirty="0"/>
            </a:br>
            <a:r>
              <a:rPr lang="fr-CH" sz="3200" dirty="0"/>
              <a:t>nos activités </a:t>
            </a:r>
            <a:br>
              <a:rPr lang="fr-CH" sz="3200" dirty="0"/>
            </a:br>
            <a:r>
              <a:rPr lang="fr-CH" sz="3200" dirty="0"/>
              <a:t>quotidiennes</a:t>
            </a:r>
          </a:p>
          <a:p>
            <a:pPr marL="514350" indent="-514350">
              <a:buFont typeface="Arial" panose="020B0604020202020204" pitchFamily="34" charset="0"/>
              <a:buAutoNum type="arabicPeriod" startAt="2"/>
            </a:pPr>
            <a:endParaRPr lang="fr-CH" sz="32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fr-CH" sz="3200" b="1" dirty="0"/>
              <a:t>	</a:t>
            </a:r>
            <a:endParaRPr lang="fr-CH" sz="3200" dirty="0"/>
          </a:p>
        </p:txBody>
      </p:sp>
      <p:sp>
        <p:nvSpPr>
          <p:cNvPr id="14" name="Espace réservé du contenu 2"/>
          <p:cNvSpPr txBox="1">
            <a:spLocks/>
          </p:cNvSpPr>
          <p:nvPr/>
        </p:nvSpPr>
        <p:spPr>
          <a:xfrm>
            <a:off x="7152105" y="4202187"/>
            <a:ext cx="3069874" cy="15796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fr-FR"/>
            </a:defPPr>
            <a:lvl1pPr marL="514350" indent="-5143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AutoNum type="arabicPeriod"/>
              <a:defRPr sz="3200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Font typeface="+mj-lt"/>
              <a:buAutoNum type="arabicPeriod" startAt="3"/>
            </a:pPr>
            <a:r>
              <a:rPr lang="fr-CH" dirty="0"/>
              <a:t>Chercher ensemble des solutions </a:t>
            </a:r>
          </a:p>
        </p:txBody>
      </p:sp>
    </p:spTree>
    <p:extLst>
      <p:ext uri="{BB962C8B-B14F-4D97-AF65-F5344CB8AC3E}">
        <p14:creationId xmlns:p14="http://schemas.microsoft.com/office/powerpoint/2010/main" val="336090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Résultat de recherche d'images pour &quot;film déperdition chaleur&quot;"/>
          <p:cNvSpPr>
            <a:spLocks noChangeAspect="1" noChangeArrowheads="1"/>
          </p:cNvSpPr>
          <p:nvPr/>
        </p:nvSpPr>
        <p:spPr bwMode="auto">
          <a:xfrm>
            <a:off x="155575" y="-3382963"/>
            <a:ext cx="7048500" cy="704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CH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t="17455" b="17098"/>
          <a:stretch/>
        </p:blipFill>
        <p:spPr>
          <a:xfrm>
            <a:off x="1879946" y="365125"/>
            <a:ext cx="7677665" cy="502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26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-15453" y="-2391343"/>
            <a:ext cx="12192000" cy="23913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b="1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/>
          <a:srcRect r="4456"/>
          <a:stretch/>
        </p:blipFill>
        <p:spPr>
          <a:xfrm>
            <a:off x="742601" y="-884811"/>
            <a:ext cx="8245536" cy="7654911"/>
          </a:xfrm>
          <a:prstGeom prst="rect">
            <a:avLst/>
          </a:prstGeom>
        </p:spPr>
      </p:pic>
      <p:pic>
        <p:nvPicPr>
          <p:cNvPr id="37" name="Image 36"/>
          <p:cNvPicPr>
            <a:picLocks noChangeAspect="1"/>
          </p:cNvPicPr>
          <p:nvPr/>
        </p:nvPicPr>
        <p:blipFill rotWithShape="1">
          <a:blip r:embed="rId4"/>
          <a:srcRect t="1571" r="65729" b="83163"/>
          <a:stretch/>
        </p:blipFill>
        <p:spPr>
          <a:xfrm rot="21255621">
            <a:off x="349756" y="458419"/>
            <a:ext cx="3151926" cy="105326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2654" y="3385260"/>
            <a:ext cx="77700" cy="8748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5054" y="3537660"/>
            <a:ext cx="77700" cy="87480"/>
          </a:xfrm>
          <a:prstGeom prst="rect">
            <a:avLst/>
          </a:prstGeom>
        </p:spPr>
      </p:pic>
      <p:sp>
        <p:nvSpPr>
          <p:cNvPr id="17" name="Titre 1"/>
          <p:cNvSpPr txBox="1">
            <a:spLocks/>
          </p:cNvSpPr>
          <p:nvPr/>
        </p:nvSpPr>
        <p:spPr>
          <a:xfrm rot="20321888">
            <a:off x="9152582" y="2319288"/>
            <a:ext cx="23944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CH" sz="2400" b="1" dirty="0"/>
          </a:p>
        </p:txBody>
      </p:sp>
      <p:grpSp>
        <p:nvGrpSpPr>
          <p:cNvPr id="10" name="Groupe 9"/>
          <p:cNvGrpSpPr/>
          <p:nvPr/>
        </p:nvGrpSpPr>
        <p:grpSpPr>
          <a:xfrm>
            <a:off x="2976450" y="1593083"/>
            <a:ext cx="3211432" cy="1185753"/>
            <a:chOff x="3694121" y="1519828"/>
            <a:chExt cx="3211432" cy="1185753"/>
          </a:xfrm>
        </p:grpSpPr>
        <p:sp>
          <p:nvSpPr>
            <p:cNvPr id="15" name="Ellipse 14"/>
            <p:cNvSpPr/>
            <p:nvPr/>
          </p:nvSpPr>
          <p:spPr>
            <a:xfrm rot="6166098">
              <a:off x="6492304" y="1528578"/>
              <a:ext cx="422000" cy="404499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6" name="Ellipse 15"/>
            <p:cNvSpPr/>
            <p:nvPr/>
          </p:nvSpPr>
          <p:spPr>
            <a:xfrm rot="6166098">
              <a:off x="5388363" y="2289929"/>
              <a:ext cx="404932" cy="404706"/>
            </a:xfrm>
            <a:prstGeom prst="ellipse">
              <a:avLst/>
            </a:prstGeom>
            <a:solidFill>
              <a:srgbClr val="92D050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8" name="Ellipse 17"/>
            <p:cNvSpPr/>
            <p:nvPr/>
          </p:nvSpPr>
          <p:spPr>
            <a:xfrm rot="6166098">
              <a:off x="3688968" y="1540519"/>
              <a:ext cx="409818" cy="39951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9" name="Ellipse 18"/>
            <p:cNvSpPr/>
            <p:nvPr/>
          </p:nvSpPr>
          <p:spPr>
            <a:xfrm rot="6166098">
              <a:off x="4116468" y="1989615"/>
              <a:ext cx="409818" cy="39951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20" name="Ellipse 19"/>
            <p:cNvSpPr/>
            <p:nvPr/>
          </p:nvSpPr>
          <p:spPr>
            <a:xfrm rot="6166098">
              <a:off x="6026813" y="1954494"/>
              <a:ext cx="404932" cy="404706"/>
            </a:xfrm>
            <a:prstGeom prst="ellipse">
              <a:avLst/>
            </a:prstGeom>
            <a:solidFill>
              <a:srgbClr val="92D050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21" name="Ellipse 20"/>
            <p:cNvSpPr/>
            <p:nvPr/>
          </p:nvSpPr>
          <p:spPr>
            <a:xfrm rot="6166098">
              <a:off x="4648193" y="2300762"/>
              <a:ext cx="404932" cy="404706"/>
            </a:xfrm>
            <a:prstGeom prst="ellipse">
              <a:avLst/>
            </a:prstGeom>
            <a:solidFill>
              <a:srgbClr val="92D050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grpSp>
        <p:nvGrpSpPr>
          <p:cNvPr id="28" name="Groupe 27"/>
          <p:cNvGrpSpPr/>
          <p:nvPr/>
        </p:nvGrpSpPr>
        <p:grpSpPr>
          <a:xfrm rot="18311924">
            <a:off x="7950325" y="2392095"/>
            <a:ext cx="1107136" cy="1179947"/>
            <a:chOff x="4793673" y="4163290"/>
            <a:chExt cx="822036" cy="992909"/>
          </a:xfrm>
        </p:grpSpPr>
        <p:cxnSp>
          <p:nvCxnSpPr>
            <p:cNvPr id="30" name="Connecteur droit 29"/>
            <p:cNvCxnSpPr/>
            <p:nvPr/>
          </p:nvCxnSpPr>
          <p:spPr>
            <a:xfrm>
              <a:off x="4793673" y="4239491"/>
              <a:ext cx="822036" cy="840509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H="1">
              <a:off x="4892963" y="4163290"/>
              <a:ext cx="623455" cy="992909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e 31"/>
          <p:cNvGrpSpPr/>
          <p:nvPr/>
        </p:nvGrpSpPr>
        <p:grpSpPr>
          <a:xfrm rot="20080341">
            <a:off x="580616" y="2068950"/>
            <a:ext cx="1107136" cy="1179947"/>
            <a:chOff x="4793673" y="4163290"/>
            <a:chExt cx="822036" cy="992909"/>
          </a:xfrm>
        </p:grpSpPr>
        <p:cxnSp>
          <p:nvCxnSpPr>
            <p:cNvPr id="33" name="Connecteur droit 32"/>
            <p:cNvCxnSpPr/>
            <p:nvPr/>
          </p:nvCxnSpPr>
          <p:spPr>
            <a:xfrm>
              <a:off x="4793673" y="4239491"/>
              <a:ext cx="822036" cy="840509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/>
            <p:cNvCxnSpPr/>
            <p:nvPr/>
          </p:nvCxnSpPr>
          <p:spPr>
            <a:xfrm flipH="1">
              <a:off x="4892963" y="4163290"/>
              <a:ext cx="623455" cy="992909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Bulle ronde 24"/>
          <p:cNvSpPr/>
          <p:nvPr/>
        </p:nvSpPr>
        <p:spPr>
          <a:xfrm>
            <a:off x="8633258" y="255535"/>
            <a:ext cx="2978033" cy="1846233"/>
          </a:xfrm>
          <a:prstGeom prst="wedgeEllipseCallout">
            <a:avLst>
              <a:gd name="adj1" fmla="val 9577"/>
              <a:gd name="adj2" fmla="val 161811"/>
            </a:avLst>
          </a:prstGeom>
          <a:solidFill>
            <a:srgbClr val="97C1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6" name="Espace réservé du contenu 2"/>
          <p:cNvSpPr txBox="1">
            <a:spLocks/>
          </p:cNvSpPr>
          <p:nvPr/>
        </p:nvSpPr>
        <p:spPr>
          <a:xfrm>
            <a:off x="7913635" y="-39893"/>
            <a:ext cx="4521993" cy="2315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CH" dirty="0"/>
          </a:p>
          <a:p>
            <a:pPr marL="0" indent="0" algn="ctr">
              <a:buNone/>
            </a:pPr>
            <a:r>
              <a:rPr lang="fr-CH" dirty="0">
                <a:solidFill>
                  <a:srgbClr val="C00000"/>
                </a:solidFill>
              </a:rPr>
              <a:t>Clé 3.</a:t>
            </a:r>
            <a:br>
              <a:rPr lang="fr-CH" dirty="0"/>
            </a:br>
            <a:r>
              <a:rPr lang="fr-CH" dirty="0"/>
              <a:t>Source d’énergie </a:t>
            </a:r>
            <a:br>
              <a:rPr lang="fr-CH" dirty="0"/>
            </a:br>
            <a:r>
              <a:rPr lang="fr-CH" dirty="0"/>
              <a:t>renouvelable?</a:t>
            </a:r>
          </a:p>
        </p:txBody>
      </p:sp>
      <p:sp>
        <p:nvSpPr>
          <p:cNvPr id="2" name="Rectangle 1"/>
          <p:cNvSpPr/>
          <p:nvPr/>
        </p:nvSpPr>
        <p:spPr>
          <a:xfrm>
            <a:off x="11126745" y="5101539"/>
            <a:ext cx="838833" cy="158664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9" name="Rectangle 28"/>
          <p:cNvSpPr/>
          <p:nvPr/>
        </p:nvSpPr>
        <p:spPr>
          <a:xfrm>
            <a:off x="2" y="6116876"/>
            <a:ext cx="5031816" cy="741124"/>
          </a:xfrm>
          <a:prstGeom prst="rect">
            <a:avLst/>
          </a:prstGeom>
          <a:solidFill>
            <a:srgbClr val="97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5" name="Rectangle 34"/>
          <p:cNvSpPr/>
          <p:nvPr/>
        </p:nvSpPr>
        <p:spPr>
          <a:xfrm>
            <a:off x="6080548" y="6086055"/>
            <a:ext cx="1833087" cy="741124"/>
          </a:xfrm>
          <a:prstGeom prst="rect">
            <a:avLst/>
          </a:prstGeom>
          <a:solidFill>
            <a:srgbClr val="97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745C6A40-C37A-AC42-08A7-BCD1AD2D57E2}"/>
              </a:ext>
            </a:extLst>
          </p:cNvPr>
          <p:cNvSpPr/>
          <p:nvPr/>
        </p:nvSpPr>
        <p:spPr>
          <a:xfrm rot="6166098">
            <a:off x="2988077" y="549424"/>
            <a:ext cx="404932" cy="404706"/>
          </a:xfrm>
          <a:prstGeom prst="ellipse">
            <a:avLst/>
          </a:prstGeom>
          <a:solidFill>
            <a:srgbClr val="92D05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1823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Bulle ronde 23"/>
          <p:cNvSpPr/>
          <p:nvPr/>
        </p:nvSpPr>
        <p:spPr>
          <a:xfrm>
            <a:off x="9020125" y="160042"/>
            <a:ext cx="2978033" cy="1846233"/>
          </a:xfrm>
          <a:prstGeom prst="wedgeEllipseCallout">
            <a:avLst>
              <a:gd name="adj1" fmla="val 7592"/>
              <a:gd name="adj2" fmla="val 178567"/>
            </a:avLst>
          </a:prstGeom>
          <a:solidFill>
            <a:srgbClr val="97C1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5" name="Espace réservé du contenu 2"/>
          <p:cNvSpPr txBox="1">
            <a:spLocks/>
          </p:cNvSpPr>
          <p:nvPr/>
        </p:nvSpPr>
        <p:spPr>
          <a:xfrm>
            <a:off x="8227035" y="-124471"/>
            <a:ext cx="4521993" cy="2315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CH" dirty="0"/>
          </a:p>
          <a:p>
            <a:pPr marL="0" indent="0" algn="ctr">
              <a:buNone/>
            </a:pPr>
            <a:r>
              <a:rPr lang="fr-CH" dirty="0">
                <a:solidFill>
                  <a:srgbClr val="C00000"/>
                </a:solidFill>
              </a:rPr>
              <a:t>Clé 1.</a:t>
            </a:r>
            <a:br>
              <a:rPr lang="fr-CH" dirty="0"/>
            </a:br>
            <a:r>
              <a:rPr lang="fr-CH" dirty="0"/>
              <a:t>Réduire </a:t>
            </a:r>
            <a:br>
              <a:rPr lang="fr-CH" dirty="0"/>
            </a:br>
            <a:r>
              <a:rPr lang="fr-CH" dirty="0"/>
              <a:t>nos besoins ?</a:t>
            </a:r>
          </a:p>
        </p:txBody>
      </p:sp>
      <p:sp>
        <p:nvSpPr>
          <p:cNvPr id="9" name="Rectangle 8"/>
          <p:cNvSpPr/>
          <p:nvPr/>
        </p:nvSpPr>
        <p:spPr>
          <a:xfrm rot="5400000">
            <a:off x="6504631" y="2712282"/>
            <a:ext cx="3471331" cy="1704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b="1"/>
          </a:p>
        </p:txBody>
      </p:sp>
      <p:sp>
        <p:nvSpPr>
          <p:cNvPr id="10" name="Rectangle 9"/>
          <p:cNvSpPr/>
          <p:nvPr/>
        </p:nvSpPr>
        <p:spPr>
          <a:xfrm rot="5400000">
            <a:off x="66780" y="2815673"/>
            <a:ext cx="3678111" cy="17043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b="1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3000" y="160042"/>
            <a:ext cx="5794808" cy="573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861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4289" y="-5436"/>
            <a:ext cx="3946194" cy="6008080"/>
          </a:xfrm>
          <a:prstGeom prst="rect">
            <a:avLst/>
          </a:prstGeom>
        </p:spPr>
      </p:pic>
      <p:sp>
        <p:nvSpPr>
          <p:cNvPr id="24" name="Bulle ronde 23"/>
          <p:cNvSpPr/>
          <p:nvPr/>
        </p:nvSpPr>
        <p:spPr>
          <a:xfrm>
            <a:off x="9020125" y="160042"/>
            <a:ext cx="2978033" cy="1846233"/>
          </a:xfrm>
          <a:prstGeom prst="wedgeEllipseCallout">
            <a:avLst>
              <a:gd name="adj1" fmla="val 7592"/>
              <a:gd name="adj2" fmla="val 178567"/>
            </a:avLst>
          </a:prstGeom>
          <a:solidFill>
            <a:srgbClr val="97C1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5" name="Espace réservé du contenu 2"/>
          <p:cNvSpPr txBox="1">
            <a:spLocks/>
          </p:cNvSpPr>
          <p:nvPr/>
        </p:nvSpPr>
        <p:spPr>
          <a:xfrm>
            <a:off x="8227035" y="-124471"/>
            <a:ext cx="4521993" cy="2315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CH" dirty="0"/>
          </a:p>
          <a:p>
            <a:pPr marL="0" indent="0" algn="ctr">
              <a:buNone/>
            </a:pPr>
            <a:r>
              <a:rPr lang="fr-CH" dirty="0">
                <a:solidFill>
                  <a:srgbClr val="C00000"/>
                </a:solidFill>
              </a:rPr>
              <a:t>Clé 2.</a:t>
            </a:r>
            <a:br>
              <a:rPr lang="fr-CH" dirty="0"/>
            </a:br>
            <a:r>
              <a:rPr lang="fr-CH" dirty="0"/>
              <a:t>Améliorer </a:t>
            </a:r>
            <a:br>
              <a:rPr lang="fr-CH" dirty="0"/>
            </a:br>
            <a:r>
              <a:rPr lang="fr-CH" dirty="0"/>
              <a:t>l’efficacité ?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154697">
            <a:off x="2546348" y="1531619"/>
            <a:ext cx="915569" cy="243891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/>
          <a:srcRect t="11606"/>
          <a:stretch/>
        </p:blipFill>
        <p:spPr>
          <a:xfrm rot="3038407">
            <a:off x="1077673" y="3236560"/>
            <a:ext cx="1156889" cy="914379"/>
          </a:xfrm>
          <a:prstGeom prst="rect">
            <a:avLst/>
          </a:prstGeom>
        </p:spPr>
      </p:pic>
      <p:sp>
        <p:nvSpPr>
          <p:cNvPr id="18" name="Espace réservé du contenu 2"/>
          <p:cNvSpPr txBox="1">
            <a:spLocks/>
          </p:cNvSpPr>
          <p:nvPr/>
        </p:nvSpPr>
        <p:spPr>
          <a:xfrm>
            <a:off x="-445400" y="4179675"/>
            <a:ext cx="3971806" cy="25124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dirty="0"/>
              <a:t>Trouver de </a:t>
            </a:r>
            <a:br>
              <a:rPr lang="fr-CH" dirty="0"/>
            </a:br>
            <a:r>
              <a:rPr lang="fr-CH" dirty="0">
                <a:solidFill>
                  <a:srgbClr val="C00000"/>
                </a:solidFill>
              </a:rPr>
              <a:t>nouvelles solutions</a:t>
            </a:r>
            <a:r>
              <a:rPr lang="fr-CH" dirty="0"/>
              <a:t> </a:t>
            </a:r>
            <a:br>
              <a:rPr lang="fr-CH" dirty="0"/>
            </a:br>
            <a:r>
              <a:rPr lang="fr-CH" dirty="0"/>
              <a:t>ex. moteur </a:t>
            </a:r>
            <a:br>
              <a:rPr lang="fr-CH" dirty="0"/>
            </a:br>
            <a:r>
              <a:rPr lang="fr-CH" dirty="0"/>
              <a:t>à hydrogène </a:t>
            </a:r>
          </a:p>
        </p:txBody>
      </p:sp>
      <p:sp>
        <p:nvSpPr>
          <p:cNvPr id="9" name="Rectangle 8"/>
          <p:cNvSpPr/>
          <p:nvPr/>
        </p:nvSpPr>
        <p:spPr>
          <a:xfrm>
            <a:off x="1" y="6116876"/>
            <a:ext cx="5885233" cy="741124"/>
          </a:xfrm>
          <a:prstGeom prst="rect">
            <a:avLst/>
          </a:prstGeom>
          <a:solidFill>
            <a:srgbClr val="97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0" name="Rectangle 9"/>
          <p:cNvSpPr/>
          <p:nvPr/>
        </p:nvSpPr>
        <p:spPr>
          <a:xfrm>
            <a:off x="7186493" y="6116876"/>
            <a:ext cx="3037277" cy="741124"/>
          </a:xfrm>
          <a:prstGeom prst="rect">
            <a:avLst/>
          </a:prstGeom>
          <a:solidFill>
            <a:srgbClr val="97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9188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3904" y="76599"/>
            <a:ext cx="4032783" cy="613991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2654" y="3385260"/>
            <a:ext cx="77700" cy="8748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5054" y="3537660"/>
            <a:ext cx="77700" cy="87480"/>
          </a:xfrm>
          <a:prstGeom prst="rect">
            <a:avLst/>
          </a:prstGeom>
        </p:spPr>
      </p:pic>
      <p:sp>
        <p:nvSpPr>
          <p:cNvPr id="17" name="Titre 1"/>
          <p:cNvSpPr txBox="1">
            <a:spLocks/>
          </p:cNvSpPr>
          <p:nvPr/>
        </p:nvSpPr>
        <p:spPr>
          <a:xfrm rot="20321888">
            <a:off x="9152582" y="2319288"/>
            <a:ext cx="23944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CH" sz="2400" b="1" dirty="0"/>
          </a:p>
        </p:txBody>
      </p:sp>
      <p:grpSp>
        <p:nvGrpSpPr>
          <p:cNvPr id="2" name="Groupe 1"/>
          <p:cNvGrpSpPr/>
          <p:nvPr/>
        </p:nvGrpSpPr>
        <p:grpSpPr>
          <a:xfrm>
            <a:off x="4097854" y="2237364"/>
            <a:ext cx="1544881" cy="881690"/>
            <a:chOff x="4060108" y="2225384"/>
            <a:chExt cx="1544881" cy="881690"/>
          </a:xfrm>
        </p:grpSpPr>
        <p:sp>
          <p:nvSpPr>
            <p:cNvPr id="15" name="Ellipse 14"/>
            <p:cNvSpPr/>
            <p:nvPr/>
          </p:nvSpPr>
          <p:spPr>
            <a:xfrm rot="6166098">
              <a:off x="4051358" y="2693824"/>
              <a:ext cx="422000" cy="404499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6" name="Ellipse 15"/>
            <p:cNvSpPr/>
            <p:nvPr/>
          </p:nvSpPr>
          <p:spPr>
            <a:xfrm rot="6166098">
              <a:off x="4751381" y="2605722"/>
              <a:ext cx="404932" cy="404706"/>
            </a:xfrm>
            <a:prstGeom prst="ellipse">
              <a:avLst/>
            </a:prstGeom>
            <a:solidFill>
              <a:srgbClr val="92D050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9" name="Ellipse 18"/>
            <p:cNvSpPr/>
            <p:nvPr/>
          </p:nvSpPr>
          <p:spPr>
            <a:xfrm rot="6166098">
              <a:off x="5200325" y="2230537"/>
              <a:ext cx="409818" cy="39951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25" name="Bulle ronde 24"/>
          <p:cNvSpPr/>
          <p:nvPr/>
        </p:nvSpPr>
        <p:spPr>
          <a:xfrm>
            <a:off x="8633258" y="255535"/>
            <a:ext cx="2978033" cy="1846233"/>
          </a:xfrm>
          <a:prstGeom prst="wedgeEllipseCallout">
            <a:avLst>
              <a:gd name="adj1" fmla="val 9577"/>
              <a:gd name="adj2" fmla="val 161811"/>
            </a:avLst>
          </a:prstGeom>
          <a:solidFill>
            <a:srgbClr val="97C1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6" name="Espace réservé du contenu 2"/>
          <p:cNvSpPr txBox="1">
            <a:spLocks/>
          </p:cNvSpPr>
          <p:nvPr/>
        </p:nvSpPr>
        <p:spPr>
          <a:xfrm>
            <a:off x="7913635" y="-39893"/>
            <a:ext cx="4521993" cy="2315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CH" dirty="0"/>
          </a:p>
          <a:p>
            <a:pPr marL="0" indent="0" algn="ctr">
              <a:buNone/>
            </a:pPr>
            <a:r>
              <a:rPr lang="fr-CH" dirty="0">
                <a:solidFill>
                  <a:srgbClr val="C00000"/>
                </a:solidFill>
              </a:rPr>
              <a:t>Clé 3.</a:t>
            </a:r>
            <a:br>
              <a:rPr lang="fr-CH" dirty="0"/>
            </a:br>
            <a:r>
              <a:rPr lang="fr-CH" dirty="0"/>
              <a:t>Source d’énergie </a:t>
            </a:r>
            <a:br>
              <a:rPr lang="fr-CH" dirty="0"/>
            </a:br>
            <a:r>
              <a:rPr lang="fr-CH" dirty="0"/>
              <a:t>renouvelable?</a:t>
            </a:r>
          </a:p>
        </p:txBody>
      </p:sp>
      <p:grpSp>
        <p:nvGrpSpPr>
          <p:cNvPr id="28" name="Groupe 27"/>
          <p:cNvGrpSpPr/>
          <p:nvPr/>
        </p:nvGrpSpPr>
        <p:grpSpPr>
          <a:xfrm rot="16750382">
            <a:off x="3783157" y="4157487"/>
            <a:ext cx="1107136" cy="1179947"/>
            <a:chOff x="4793673" y="4163290"/>
            <a:chExt cx="822036" cy="992909"/>
          </a:xfrm>
        </p:grpSpPr>
        <p:cxnSp>
          <p:nvCxnSpPr>
            <p:cNvPr id="30" name="Connecteur droit 29"/>
            <p:cNvCxnSpPr/>
            <p:nvPr/>
          </p:nvCxnSpPr>
          <p:spPr>
            <a:xfrm>
              <a:off x="4793673" y="4239491"/>
              <a:ext cx="822036" cy="840509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/>
            <p:cNvCxnSpPr/>
            <p:nvPr/>
          </p:nvCxnSpPr>
          <p:spPr>
            <a:xfrm flipH="1">
              <a:off x="4892963" y="4163290"/>
              <a:ext cx="623455" cy="992909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/>
          <a:srcRect r="12705"/>
          <a:stretch/>
        </p:blipFill>
        <p:spPr>
          <a:xfrm>
            <a:off x="3338674" y="4216051"/>
            <a:ext cx="1783980" cy="140690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1" y="6116876"/>
            <a:ext cx="5885233" cy="741124"/>
          </a:xfrm>
          <a:prstGeom prst="rect">
            <a:avLst/>
          </a:prstGeom>
          <a:solidFill>
            <a:srgbClr val="97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2" name="Rectangle 21"/>
          <p:cNvSpPr/>
          <p:nvPr/>
        </p:nvSpPr>
        <p:spPr>
          <a:xfrm>
            <a:off x="7186493" y="6116876"/>
            <a:ext cx="3037277" cy="741124"/>
          </a:xfrm>
          <a:prstGeom prst="rect">
            <a:avLst/>
          </a:prstGeom>
          <a:solidFill>
            <a:srgbClr val="97C1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1454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5865779" y="1426927"/>
            <a:ext cx="506811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4800" b="1" dirty="0">
                <a:solidFill>
                  <a:srgbClr val="60AF2F"/>
                </a:solidFill>
              </a:rPr>
              <a:t>Je réfléchis </a:t>
            </a:r>
          </a:p>
          <a:p>
            <a:r>
              <a:rPr lang="fr-CH" sz="4800" b="1" dirty="0">
                <a:solidFill>
                  <a:srgbClr val="60AF2F"/>
                </a:solidFill>
              </a:rPr>
              <a:t>à mes activités quotidiennes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299" y="283329"/>
            <a:ext cx="4218562" cy="555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8993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234626" y="5429529"/>
            <a:ext cx="7689163" cy="16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b="1"/>
          </a:p>
        </p:txBody>
      </p:sp>
      <p:pic>
        <p:nvPicPr>
          <p:cNvPr id="5" name="Espace réservé du contenu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88" y="365125"/>
            <a:ext cx="4718386" cy="353879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8" t="11058" r="8728" b="8103"/>
          <a:stretch/>
        </p:blipFill>
        <p:spPr>
          <a:xfrm rot="5784306">
            <a:off x="3125161" y="1732958"/>
            <a:ext cx="4243238" cy="345395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F78A4D2-0CC8-452C-A1F1-A9B2F7FB49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78" y="4064460"/>
            <a:ext cx="5619184" cy="2644653"/>
          </a:xfrm>
          <a:prstGeom prst="rect">
            <a:avLst/>
          </a:prstGeom>
        </p:spPr>
      </p:pic>
      <p:sp>
        <p:nvSpPr>
          <p:cNvPr id="11" name="Triangle rectangle 10"/>
          <p:cNvSpPr/>
          <p:nvPr/>
        </p:nvSpPr>
        <p:spPr>
          <a:xfrm flipV="1">
            <a:off x="6894556" y="6288620"/>
            <a:ext cx="1225685" cy="892394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grpSp>
        <p:nvGrpSpPr>
          <p:cNvPr id="4" name="Groupe 3"/>
          <p:cNvGrpSpPr/>
          <p:nvPr/>
        </p:nvGrpSpPr>
        <p:grpSpPr>
          <a:xfrm>
            <a:off x="6781066" y="5053934"/>
            <a:ext cx="1878557" cy="1804065"/>
            <a:chOff x="6781066" y="5053934"/>
            <a:chExt cx="1878557" cy="1804065"/>
          </a:xfrm>
        </p:grpSpPr>
        <p:sp>
          <p:nvSpPr>
            <p:cNvPr id="2" name="Triangle rectangle 1"/>
            <p:cNvSpPr/>
            <p:nvPr/>
          </p:nvSpPr>
          <p:spPr>
            <a:xfrm>
              <a:off x="7037230" y="5525312"/>
              <a:ext cx="1225685" cy="840852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b="1"/>
            </a:p>
          </p:txBody>
        </p:sp>
        <p:sp>
          <p:nvSpPr>
            <p:cNvPr id="9" name="Triangle rectangle 8"/>
            <p:cNvSpPr/>
            <p:nvPr/>
          </p:nvSpPr>
          <p:spPr>
            <a:xfrm flipV="1">
              <a:off x="7179904" y="5816718"/>
              <a:ext cx="1225685" cy="892394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b="1"/>
            </a:p>
          </p:txBody>
        </p:sp>
        <p:sp>
          <p:nvSpPr>
            <p:cNvPr id="10" name="Triangle rectangle 9"/>
            <p:cNvSpPr/>
            <p:nvPr/>
          </p:nvSpPr>
          <p:spPr>
            <a:xfrm>
              <a:off x="6781066" y="6042645"/>
              <a:ext cx="1225685" cy="815354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b="1"/>
            </a:p>
          </p:txBody>
        </p:sp>
        <p:sp>
          <p:nvSpPr>
            <p:cNvPr id="12" name="Triangle rectangle 11"/>
            <p:cNvSpPr/>
            <p:nvPr/>
          </p:nvSpPr>
          <p:spPr>
            <a:xfrm>
              <a:off x="7378816" y="5053934"/>
              <a:ext cx="1225685" cy="840852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b="1"/>
            </a:p>
          </p:txBody>
        </p:sp>
        <p:sp>
          <p:nvSpPr>
            <p:cNvPr id="13" name="Triangle rectangle 12"/>
            <p:cNvSpPr/>
            <p:nvPr/>
          </p:nvSpPr>
          <p:spPr>
            <a:xfrm flipV="1">
              <a:off x="7433938" y="5413436"/>
              <a:ext cx="1225685" cy="892394"/>
            </a:xfrm>
            <a:prstGeom prst="rt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b="1"/>
            </a:p>
          </p:txBody>
        </p:sp>
      </p:grpSp>
    </p:spTree>
    <p:extLst>
      <p:ext uri="{BB962C8B-B14F-4D97-AF65-F5344CB8AC3E}">
        <p14:creationId xmlns:p14="http://schemas.microsoft.com/office/powerpoint/2010/main" val="19042148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H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590" y="619507"/>
            <a:ext cx="8484841" cy="423014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930700" y="1334049"/>
            <a:ext cx="385011" cy="364385"/>
          </a:xfrm>
          <a:prstGeom prst="rect">
            <a:avLst/>
          </a:prstGeom>
          <a:solidFill>
            <a:srgbClr val="17913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800" b="1" dirty="0"/>
              <a:t>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912411" y="2830279"/>
            <a:ext cx="385011" cy="364385"/>
          </a:xfrm>
          <a:prstGeom prst="rect">
            <a:avLst/>
          </a:prstGeom>
          <a:solidFill>
            <a:srgbClr val="FFDA3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800" b="1" dirty="0"/>
              <a:t>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002401" y="2836012"/>
            <a:ext cx="385011" cy="364385"/>
          </a:xfrm>
          <a:prstGeom prst="rect">
            <a:avLst/>
          </a:prstGeom>
          <a:solidFill>
            <a:srgbClr val="FFB83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800" b="1" dirty="0"/>
              <a:t>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002402" y="1334049"/>
            <a:ext cx="385011" cy="364385"/>
          </a:xfrm>
          <a:prstGeom prst="rect">
            <a:avLst/>
          </a:prstGeom>
          <a:solidFill>
            <a:srgbClr val="A8E71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800" b="1" dirty="0"/>
              <a:t>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9113063" y="2836013"/>
            <a:ext cx="385011" cy="36438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800" b="1" dirty="0"/>
              <a:t>F</a:t>
            </a:r>
          </a:p>
        </p:txBody>
      </p:sp>
      <p:sp>
        <p:nvSpPr>
          <p:cNvPr id="31" name="Rectangle 30"/>
          <p:cNvSpPr/>
          <p:nvPr/>
        </p:nvSpPr>
        <p:spPr>
          <a:xfrm>
            <a:off x="7002402" y="4363803"/>
            <a:ext cx="385011" cy="364385"/>
          </a:xfrm>
          <a:prstGeom prst="rect">
            <a:avLst/>
          </a:prstGeom>
          <a:solidFill>
            <a:srgbClr val="68B42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800" b="1" dirty="0"/>
              <a:t>B</a:t>
            </a:r>
          </a:p>
        </p:txBody>
      </p:sp>
      <p:sp>
        <p:nvSpPr>
          <p:cNvPr id="34" name="Rectangle 33"/>
          <p:cNvSpPr/>
          <p:nvPr/>
        </p:nvSpPr>
        <p:spPr>
          <a:xfrm>
            <a:off x="9122299" y="4355128"/>
            <a:ext cx="385011" cy="364385"/>
          </a:xfrm>
          <a:prstGeom prst="rect">
            <a:avLst/>
          </a:prstGeom>
          <a:solidFill>
            <a:srgbClr val="A8E71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800" b="1" dirty="0"/>
              <a:t>C</a:t>
            </a:r>
          </a:p>
        </p:txBody>
      </p:sp>
      <p:sp>
        <p:nvSpPr>
          <p:cNvPr id="35" name="Rectangle 34"/>
          <p:cNvSpPr/>
          <p:nvPr/>
        </p:nvSpPr>
        <p:spPr>
          <a:xfrm>
            <a:off x="9122298" y="1342063"/>
            <a:ext cx="385011" cy="36438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800" b="1" dirty="0"/>
              <a:t>F</a:t>
            </a:r>
          </a:p>
        </p:txBody>
      </p:sp>
      <p:sp>
        <p:nvSpPr>
          <p:cNvPr id="36" name="Rectangle 35"/>
          <p:cNvSpPr/>
          <p:nvPr/>
        </p:nvSpPr>
        <p:spPr>
          <a:xfrm>
            <a:off x="2806264" y="4355127"/>
            <a:ext cx="385011" cy="364385"/>
          </a:xfrm>
          <a:prstGeom prst="rect">
            <a:avLst/>
          </a:prstGeom>
          <a:solidFill>
            <a:srgbClr val="17913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800" b="1" dirty="0"/>
              <a:t>A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0807" y="3262956"/>
            <a:ext cx="2126433" cy="1576062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4926161" y="4363802"/>
            <a:ext cx="385011" cy="364385"/>
          </a:xfrm>
          <a:prstGeom prst="rect">
            <a:avLst/>
          </a:prstGeom>
          <a:solidFill>
            <a:srgbClr val="17913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800" b="1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3108539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H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696" y="-34635"/>
            <a:ext cx="8484841" cy="321926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696" y="3231861"/>
            <a:ext cx="8484841" cy="286934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906995" y="2680995"/>
            <a:ext cx="385011" cy="364385"/>
          </a:xfrm>
          <a:prstGeom prst="rect">
            <a:avLst/>
          </a:prstGeom>
          <a:solidFill>
            <a:srgbClr val="17913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800" b="1" dirty="0"/>
              <a:t>A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992018" y="1205414"/>
            <a:ext cx="385011" cy="364385"/>
          </a:xfrm>
          <a:prstGeom prst="rect">
            <a:avLst/>
          </a:prstGeom>
          <a:solidFill>
            <a:srgbClr val="FFB83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800" b="1" dirty="0"/>
              <a:t>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906996" y="1226262"/>
            <a:ext cx="385011" cy="364385"/>
          </a:xfrm>
          <a:prstGeom prst="rect">
            <a:avLst/>
          </a:prstGeom>
          <a:solidFill>
            <a:srgbClr val="68B42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800" b="1" dirty="0"/>
              <a:t>B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101925" y="1226261"/>
            <a:ext cx="385011" cy="36438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800" b="1" dirty="0"/>
              <a:t>F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998892" y="2690687"/>
            <a:ext cx="385011" cy="36438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800" b="1" dirty="0"/>
              <a:t>F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906993" y="5592507"/>
            <a:ext cx="385011" cy="364385"/>
          </a:xfrm>
          <a:prstGeom prst="rect">
            <a:avLst/>
          </a:prstGeom>
          <a:solidFill>
            <a:srgbClr val="17913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800" b="1" dirty="0"/>
              <a:t>A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906994" y="4148852"/>
            <a:ext cx="385011" cy="364385"/>
          </a:xfrm>
          <a:prstGeom prst="rect">
            <a:avLst/>
          </a:prstGeom>
          <a:solidFill>
            <a:srgbClr val="17913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800" b="1" dirty="0"/>
              <a:t>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101925" y="5592506"/>
            <a:ext cx="385011" cy="364385"/>
          </a:xfrm>
          <a:prstGeom prst="rect">
            <a:avLst/>
          </a:prstGeom>
          <a:solidFill>
            <a:srgbClr val="FFB83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800" b="1" dirty="0"/>
              <a:t>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998891" y="5601467"/>
            <a:ext cx="385011" cy="364385"/>
          </a:xfrm>
          <a:prstGeom prst="rect">
            <a:avLst/>
          </a:prstGeom>
          <a:solidFill>
            <a:srgbClr val="FFB83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800" b="1" dirty="0"/>
              <a:t>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992018" y="4147525"/>
            <a:ext cx="385011" cy="364385"/>
          </a:xfrm>
          <a:prstGeom prst="rect">
            <a:avLst/>
          </a:prstGeom>
          <a:solidFill>
            <a:srgbClr val="FFB83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800" b="1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1508698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H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t="36742"/>
          <a:stretch/>
        </p:blipFill>
        <p:spPr>
          <a:xfrm>
            <a:off x="1171145" y="365125"/>
            <a:ext cx="8515921" cy="497796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058908" y="1574796"/>
            <a:ext cx="385011" cy="364385"/>
          </a:xfrm>
          <a:prstGeom prst="rect">
            <a:avLst/>
          </a:prstGeom>
          <a:solidFill>
            <a:srgbClr val="17913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800" b="1" dirty="0"/>
              <a:t>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958104" y="4847177"/>
            <a:ext cx="385011" cy="364385"/>
          </a:xfrm>
          <a:prstGeom prst="rect">
            <a:avLst/>
          </a:prstGeom>
          <a:solidFill>
            <a:srgbClr val="17913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800" b="1" dirty="0"/>
              <a:t>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062399" y="3377147"/>
            <a:ext cx="385011" cy="364385"/>
          </a:xfrm>
          <a:prstGeom prst="rect">
            <a:avLst/>
          </a:prstGeom>
          <a:solidFill>
            <a:srgbClr val="17913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800" b="1" dirty="0"/>
              <a:t>A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189103" y="1577948"/>
            <a:ext cx="385011" cy="364385"/>
          </a:xfrm>
          <a:prstGeom prst="rect">
            <a:avLst/>
          </a:prstGeom>
          <a:solidFill>
            <a:srgbClr val="A8E71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800" b="1" dirty="0"/>
              <a:t>C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959074" y="1574260"/>
            <a:ext cx="385011" cy="36438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800" b="1" dirty="0"/>
              <a:t>F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958104" y="3384236"/>
            <a:ext cx="385011" cy="36438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800" b="1" dirty="0"/>
              <a:t>F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063057" y="4840217"/>
            <a:ext cx="385011" cy="364385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800" b="1" dirty="0"/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219571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/>
          </p:nvPr>
        </p:nvSpPr>
        <p:spPr>
          <a:xfrm>
            <a:off x="5716249" y="255748"/>
            <a:ext cx="5724141" cy="3788486"/>
          </a:xfrm>
        </p:spPr>
        <p:txBody>
          <a:bodyPr>
            <a:normAutofit/>
          </a:bodyPr>
          <a:lstStyle/>
          <a:p>
            <a:r>
              <a:rPr lang="fr-CH" sz="5400" dirty="0"/>
              <a:t>1. Nos activités 	quotidiennes </a:t>
            </a:r>
            <a:br>
              <a:rPr lang="fr-CH" sz="5400" dirty="0"/>
            </a:br>
            <a:endParaRPr lang="fr-CH" sz="5400" dirty="0"/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7053933" y="4384431"/>
            <a:ext cx="2019729" cy="15031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CH" dirty="0">
                <a:solidFill>
                  <a:srgbClr val="FF0000"/>
                </a:solidFill>
              </a:rPr>
              <a:t>Nom </a:t>
            </a:r>
            <a:br>
              <a:rPr lang="fr-CH" dirty="0">
                <a:solidFill>
                  <a:srgbClr val="FF0000"/>
                </a:solidFill>
              </a:rPr>
            </a:br>
            <a:r>
              <a:rPr lang="fr-CH" dirty="0">
                <a:solidFill>
                  <a:srgbClr val="FF0000"/>
                </a:solidFill>
              </a:rPr>
              <a:t>Prénom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CH" dirty="0">
              <a:solidFill>
                <a:srgbClr val="FF00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64" y="-137822"/>
            <a:ext cx="4670145" cy="6155163"/>
          </a:xfrm>
          <a:prstGeom prst="rect">
            <a:avLst/>
          </a:prstGeom>
        </p:spPr>
      </p:pic>
      <p:cxnSp>
        <p:nvCxnSpPr>
          <p:cNvPr id="8" name="Connecteur droit avec flèche 7"/>
          <p:cNvCxnSpPr/>
          <p:nvPr/>
        </p:nvCxnSpPr>
        <p:spPr>
          <a:xfrm flipH="1">
            <a:off x="4660490" y="4829908"/>
            <a:ext cx="2068557" cy="48934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331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7" grpId="1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4892" y="242614"/>
            <a:ext cx="9097108" cy="66153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008" y="1448727"/>
            <a:ext cx="2972764" cy="2638698"/>
          </a:xfrm>
        </p:spPr>
        <p:txBody>
          <a:bodyPr>
            <a:noAutofit/>
          </a:bodyPr>
          <a:lstStyle/>
          <a:p>
            <a:pPr algn="ctr"/>
            <a:r>
              <a:rPr lang="fr-CH" b="1" i="1" dirty="0"/>
              <a:t>Comment utiliser le</a:t>
            </a:r>
            <a:br>
              <a:rPr lang="fr-CH" b="1" i="1" dirty="0"/>
            </a:br>
            <a:r>
              <a:rPr lang="fr-CH" b="1" i="1" dirty="0"/>
              <a:t>moins d’énergie? 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3511230" y="940896"/>
            <a:ext cx="16512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000" dirty="0"/>
              <a:t>Lumière éteinte quand je sors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5501308" y="678097"/>
            <a:ext cx="16512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000" dirty="0"/>
              <a:t>Pull </a:t>
            </a:r>
          </a:p>
          <a:p>
            <a:pPr algn="ctr"/>
            <a:r>
              <a:rPr lang="fr-CH" sz="2000" dirty="0"/>
              <a:t>et radiateur sur 20°C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7757716" y="1111340"/>
            <a:ext cx="1651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000" dirty="0"/>
              <a:t>Jouer </a:t>
            </a:r>
          </a:p>
          <a:p>
            <a:pPr algn="ctr"/>
            <a:r>
              <a:rPr lang="fr-CH" sz="2000" dirty="0"/>
              <a:t>dehors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10173922" y="2160386"/>
            <a:ext cx="16512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000" dirty="0"/>
              <a:t>Aller à </a:t>
            </a:r>
          </a:p>
          <a:p>
            <a:pPr algn="ctr"/>
            <a:r>
              <a:rPr lang="fr-CH" sz="2000" dirty="0"/>
              <a:t>l’école à pied ou à vélo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8213436" y="2671774"/>
            <a:ext cx="16512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000" dirty="0"/>
              <a:t>Ecrans </a:t>
            </a:r>
          </a:p>
          <a:p>
            <a:pPr algn="ctr"/>
            <a:r>
              <a:rPr lang="fr-CH" sz="2000" dirty="0"/>
              <a:t>éteints </a:t>
            </a:r>
          </a:p>
          <a:p>
            <a:pPr algn="ctr"/>
            <a:r>
              <a:rPr lang="fr-CH" sz="2000" dirty="0"/>
              <a:t>(pas en veille) 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239748" y="2726513"/>
            <a:ext cx="16512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000" dirty="0"/>
              <a:t>Se laver les mains à l’eau froide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281133" y="2950540"/>
            <a:ext cx="1651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000" dirty="0"/>
              <a:t>Une douche 10 minutes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8522676" y="5257175"/>
            <a:ext cx="16512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000" dirty="0"/>
              <a:t>Jouer </a:t>
            </a:r>
          </a:p>
          <a:p>
            <a:pPr algn="ctr"/>
            <a:r>
              <a:rPr lang="fr-CH" sz="2000" dirty="0"/>
              <a:t>à des jeux de société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0153208" y="4164181"/>
            <a:ext cx="16512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000" dirty="0"/>
              <a:t>Bricoler, cuisiner, </a:t>
            </a:r>
          </a:p>
          <a:p>
            <a:pPr algn="ctr"/>
            <a:r>
              <a:rPr lang="fr-CH" sz="2000" dirty="0"/>
              <a:t>lire, …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315095" y="4792256"/>
            <a:ext cx="16512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000" dirty="0"/>
              <a:t>Boire </a:t>
            </a:r>
          </a:p>
          <a:p>
            <a:pPr algn="ctr"/>
            <a:r>
              <a:rPr lang="fr-CH" sz="2000" dirty="0"/>
              <a:t>de l’eau du robinet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3858940" y="4634976"/>
            <a:ext cx="16512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000" dirty="0"/>
              <a:t>Légumes </a:t>
            </a:r>
          </a:p>
          <a:p>
            <a:pPr algn="ctr"/>
            <a:r>
              <a:rPr lang="fr-CH" sz="2000" dirty="0"/>
              <a:t>fruits locaux et de saison (avec peu de viande)</a:t>
            </a:r>
          </a:p>
        </p:txBody>
      </p:sp>
    </p:spTree>
    <p:extLst>
      <p:ext uri="{BB962C8B-B14F-4D97-AF65-F5344CB8AC3E}">
        <p14:creationId xmlns:p14="http://schemas.microsoft.com/office/powerpoint/2010/main" val="49666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H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237"/>
            <a:ext cx="5046655" cy="6755763"/>
          </a:xfrm>
          <a:prstGeom prst="rect">
            <a:avLst/>
          </a:prstGeom>
        </p:spPr>
      </p:pic>
      <p:sp>
        <p:nvSpPr>
          <p:cNvPr id="6" name="Flèche droite rayée 5"/>
          <p:cNvSpPr/>
          <p:nvPr/>
        </p:nvSpPr>
        <p:spPr>
          <a:xfrm>
            <a:off x="4507832" y="3231273"/>
            <a:ext cx="2406315" cy="1540042"/>
          </a:xfrm>
          <a:prstGeom prst="strip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4147" y="19301"/>
            <a:ext cx="5252343" cy="69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34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CH"/>
          </a:p>
        </p:txBody>
      </p:sp>
      <p:grpSp>
        <p:nvGrpSpPr>
          <p:cNvPr id="8" name="Groupe 7"/>
          <p:cNvGrpSpPr/>
          <p:nvPr/>
        </p:nvGrpSpPr>
        <p:grpSpPr>
          <a:xfrm>
            <a:off x="-182416" y="-449680"/>
            <a:ext cx="12556832" cy="7521679"/>
            <a:chOff x="-182416" y="-449680"/>
            <a:chExt cx="12556832" cy="7521679"/>
          </a:xfrm>
        </p:grpSpPr>
        <p:sp>
          <p:nvSpPr>
            <p:cNvPr id="6" name="Rectangle 5"/>
            <p:cNvSpPr/>
            <p:nvPr/>
          </p:nvSpPr>
          <p:spPr>
            <a:xfrm>
              <a:off x="-182416" y="4285796"/>
              <a:ext cx="12556832" cy="27862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b="1"/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8200" y="-449680"/>
              <a:ext cx="10736062" cy="738674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1052699" y="-31157"/>
              <a:ext cx="1139301" cy="50736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b="1"/>
            </a:p>
          </p:txBody>
        </p:sp>
      </p:grpSp>
    </p:spTree>
    <p:extLst>
      <p:ext uri="{BB962C8B-B14F-4D97-AF65-F5344CB8AC3E}">
        <p14:creationId xmlns:p14="http://schemas.microsoft.com/office/powerpoint/2010/main" val="18107398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B5AE2617-6BDA-DC61-830C-989E84104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77"/>
            <a:ext cx="987737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408B407-372B-BF47-0EB3-C5D126404A84}"/>
              </a:ext>
            </a:extLst>
          </p:cNvPr>
          <p:cNvSpPr/>
          <p:nvPr/>
        </p:nvSpPr>
        <p:spPr>
          <a:xfrm>
            <a:off x="1554412" y="1265452"/>
            <a:ext cx="259266" cy="26610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078F8B0-58BC-2B3B-D857-38CF5D695130}"/>
              </a:ext>
            </a:extLst>
          </p:cNvPr>
          <p:cNvSpPr/>
          <p:nvPr/>
        </p:nvSpPr>
        <p:spPr>
          <a:xfrm>
            <a:off x="9413009" y="4363023"/>
            <a:ext cx="259266" cy="26610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9222C7-BF2C-BD57-C329-955995238F7B}"/>
              </a:ext>
            </a:extLst>
          </p:cNvPr>
          <p:cNvSpPr/>
          <p:nvPr/>
        </p:nvSpPr>
        <p:spPr>
          <a:xfrm>
            <a:off x="9153743" y="2157258"/>
            <a:ext cx="259266" cy="26610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9FF224-0F3B-9D4E-BD95-4604B325EAFB}"/>
              </a:ext>
            </a:extLst>
          </p:cNvPr>
          <p:cNvSpPr/>
          <p:nvPr/>
        </p:nvSpPr>
        <p:spPr>
          <a:xfrm>
            <a:off x="8373212" y="3513720"/>
            <a:ext cx="259266" cy="26610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3658AA-BCCD-5D26-2F11-ADB8FB9CAF43}"/>
              </a:ext>
            </a:extLst>
          </p:cNvPr>
          <p:cNvSpPr/>
          <p:nvPr/>
        </p:nvSpPr>
        <p:spPr>
          <a:xfrm>
            <a:off x="5821270" y="3135422"/>
            <a:ext cx="259266" cy="26610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DDCC709-F5DE-335C-B67A-0C2E04D3D69E}"/>
              </a:ext>
            </a:extLst>
          </p:cNvPr>
          <p:cNvSpPr/>
          <p:nvPr/>
        </p:nvSpPr>
        <p:spPr>
          <a:xfrm>
            <a:off x="1439500" y="4886829"/>
            <a:ext cx="259266" cy="26610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08A35FC-9392-3730-C969-7CCF289ECEDC}"/>
              </a:ext>
            </a:extLst>
          </p:cNvPr>
          <p:cNvSpPr/>
          <p:nvPr/>
        </p:nvSpPr>
        <p:spPr>
          <a:xfrm>
            <a:off x="1189388" y="3854744"/>
            <a:ext cx="259266" cy="26610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563505-0BD6-7161-FED2-26BF32AAF575}"/>
              </a:ext>
            </a:extLst>
          </p:cNvPr>
          <p:cNvSpPr/>
          <p:nvPr/>
        </p:nvSpPr>
        <p:spPr>
          <a:xfrm>
            <a:off x="1548864" y="2060694"/>
            <a:ext cx="259266" cy="26610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21C47D-A242-E276-E698-CF4741238640}"/>
              </a:ext>
            </a:extLst>
          </p:cNvPr>
          <p:cNvSpPr/>
          <p:nvPr/>
        </p:nvSpPr>
        <p:spPr>
          <a:xfrm>
            <a:off x="2184997" y="3024213"/>
            <a:ext cx="259266" cy="26610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565EA0B-CE16-CD0C-C770-2F6F9215EC15}"/>
              </a:ext>
            </a:extLst>
          </p:cNvPr>
          <p:cNvSpPr/>
          <p:nvPr/>
        </p:nvSpPr>
        <p:spPr>
          <a:xfrm>
            <a:off x="3826964" y="1732670"/>
            <a:ext cx="259266" cy="26610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B72BA2F-F657-08F7-61ED-673785896B0F}"/>
              </a:ext>
            </a:extLst>
          </p:cNvPr>
          <p:cNvSpPr/>
          <p:nvPr/>
        </p:nvSpPr>
        <p:spPr>
          <a:xfrm>
            <a:off x="6080536" y="1719091"/>
            <a:ext cx="259266" cy="26610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AA8574A-4A53-FD47-5FA8-5658EB49E7D2}"/>
              </a:ext>
            </a:extLst>
          </p:cNvPr>
          <p:cNvSpPr/>
          <p:nvPr/>
        </p:nvSpPr>
        <p:spPr>
          <a:xfrm>
            <a:off x="8353886" y="5574678"/>
            <a:ext cx="259266" cy="26610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C43FC71-CB0F-2526-EBB3-5A2069A88612}"/>
              </a:ext>
            </a:extLst>
          </p:cNvPr>
          <p:cNvSpPr/>
          <p:nvPr/>
        </p:nvSpPr>
        <p:spPr>
          <a:xfrm>
            <a:off x="5864152" y="5373993"/>
            <a:ext cx="259266" cy="26610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D38A6D0-4BB5-5C6B-9FCA-5BA763625070}"/>
              </a:ext>
            </a:extLst>
          </p:cNvPr>
          <p:cNvSpPr/>
          <p:nvPr/>
        </p:nvSpPr>
        <p:spPr>
          <a:xfrm>
            <a:off x="6942488" y="4401722"/>
            <a:ext cx="259266" cy="26610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17FCCF2-A3B0-C009-5400-C1F32AA81263}"/>
              </a:ext>
            </a:extLst>
          </p:cNvPr>
          <p:cNvSpPr/>
          <p:nvPr/>
        </p:nvSpPr>
        <p:spPr>
          <a:xfrm>
            <a:off x="7672437" y="1289116"/>
            <a:ext cx="259266" cy="26610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8DA429-0161-3239-88AC-CFA4969D8011}"/>
              </a:ext>
            </a:extLst>
          </p:cNvPr>
          <p:cNvSpPr/>
          <p:nvPr/>
        </p:nvSpPr>
        <p:spPr>
          <a:xfrm>
            <a:off x="7579242" y="2270156"/>
            <a:ext cx="259266" cy="26610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" name="Bulle ronde 23">
            <a:extLst>
              <a:ext uri="{FF2B5EF4-FFF2-40B4-BE49-F238E27FC236}">
                <a16:creationId xmlns:a16="http://schemas.microsoft.com/office/drawing/2014/main" id="{4882F9C5-3E97-C3A8-C7CC-39509A257E2A}"/>
              </a:ext>
            </a:extLst>
          </p:cNvPr>
          <p:cNvSpPr/>
          <p:nvPr/>
        </p:nvSpPr>
        <p:spPr>
          <a:xfrm>
            <a:off x="9596673" y="263599"/>
            <a:ext cx="2426329" cy="2315813"/>
          </a:xfrm>
          <a:prstGeom prst="wedgeEllipseCallout">
            <a:avLst>
              <a:gd name="adj1" fmla="val 4248"/>
              <a:gd name="adj2" fmla="val 124617"/>
            </a:avLst>
          </a:prstGeom>
          <a:solidFill>
            <a:srgbClr val="97C1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00B0D983-2BE9-7E64-A2E2-89330319ECAF}"/>
              </a:ext>
            </a:extLst>
          </p:cNvPr>
          <p:cNvSpPr txBox="1">
            <a:spLocks/>
          </p:cNvSpPr>
          <p:nvPr/>
        </p:nvSpPr>
        <p:spPr>
          <a:xfrm>
            <a:off x="9192342" y="50339"/>
            <a:ext cx="3332003" cy="2315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fr-CH" sz="2000" dirty="0"/>
          </a:p>
          <a:p>
            <a:pPr marL="0" indent="0" algn="ctr">
              <a:buNone/>
            </a:pPr>
            <a:r>
              <a:rPr lang="fr-CH" sz="2000" b="1" dirty="0"/>
              <a:t>Coche 3 </a:t>
            </a:r>
            <a:br>
              <a:rPr lang="fr-CH" sz="2000" b="1" dirty="0"/>
            </a:br>
            <a:r>
              <a:rPr lang="fr-CH" sz="2000" b="1" dirty="0"/>
              <a:t>engagements</a:t>
            </a:r>
          </a:p>
          <a:p>
            <a:endParaRPr lang="fr-CH" sz="900" b="1" dirty="0"/>
          </a:p>
          <a:p>
            <a:pPr marL="0" indent="0" algn="ctr">
              <a:buNone/>
            </a:pPr>
            <a:r>
              <a:rPr lang="fr-CH" sz="2000" b="1" dirty="0"/>
              <a:t>Affiche-les </a:t>
            </a:r>
            <a:br>
              <a:rPr lang="fr-CH" sz="2000" b="1" dirty="0"/>
            </a:br>
            <a:r>
              <a:rPr lang="fr-CH" sz="2000" b="1" dirty="0"/>
              <a:t>à la maison </a:t>
            </a:r>
            <a:br>
              <a:rPr lang="fr-CH" sz="2000" b="1" dirty="0"/>
            </a:br>
            <a:r>
              <a:rPr lang="fr-CH" sz="2000" b="1" dirty="0"/>
              <a:t>et penses-y</a:t>
            </a:r>
          </a:p>
        </p:txBody>
      </p:sp>
    </p:spTree>
    <p:extLst>
      <p:ext uri="{BB962C8B-B14F-4D97-AF65-F5344CB8AC3E}">
        <p14:creationId xmlns:p14="http://schemas.microsoft.com/office/powerpoint/2010/main" val="41908462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68547" y="554506"/>
            <a:ext cx="3181165" cy="1072624"/>
          </a:xfrm>
        </p:spPr>
        <p:txBody>
          <a:bodyPr>
            <a:normAutofit/>
          </a:bodyPr>
          <a:lstStyle/>
          <a:p>
            <a:pPr algn="l"/>
            <a:r>
              <a:rPr lang="fr-CH" dirty="0"/>
              <a:t>Merci !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4467460" y="207048"/>
            <a:ext cx="2987880" cy="1934331"/>
            <a:chOff x="4467460" y="207048"/>
            <a:chExt cx="2987880" cy="1934331"/>
          </a:xfrm>
        </p:grpSpPr>
        <p:sp>
          <p:nvSpPr>
            <p:cNvPr id="11" name="Bulle ronde 10"/>
            <p:cNvSpPr/>
            <p:nvPr/>
          </p:nvSpPr>
          <p:spPr>
            <a:xfrm>
              <a:off x="4467460" y="207048"/>
              <a:ext cx="2978033" cy="1602374"/>
            </a:xfrm>
            <a:prstGeom prst="wedgeEllipseCallout">
              <a:avLst>
                <a:gd name="adj1" fmla="val 93446"/>
                <a:gd name="adj2" fmla="val 29649"/>
              </a:avLst>
            </a:prstGeom>
            <a:solidFill>
              <a:srgbClr val="97C11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3" name="Espace réservé du contenu 2"/>
            <p:cNvSpPr txBox="1">
              <a:spLocks/>
            </p:cNvSpPr>
            <p:nvPr/>
          </p:nvSpPr>
          <p:spPr>
            <a:xfrm>
              <a:off x="4543875" y="485617"/>
              <a:ext cx="2911465" cy="165576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H" dirty="0"/>
                <a:t>On a réfléchi</a:t>
              </a:r>
              <a:br>
                <a:rPr lang="fr-CH" dirty="0"/>
              </a:br>
              <a:r>
                <a:rPr lang="fr-CH" dirty="0"/>
                <a:t>ensemble à l’énergie  </a:t>
              </a: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3915941" y="3740909"/>
            <a:ext cx="2978033" cy="1443652"/>
            <a:chOff x="3915941" y="3740909"/>
            <a:chExt cx="2978033" cy="1443652"/>
          </a:xfrm>
        </p:grpSpPr>
        <p:sp>
          <p:nvSpPr>
            <p:cNvPr id="14" name="Bulle ronde 13"/>
            <p:cNvSpPr/>
            <p:nvPr/>
          </p:nvSpPr>
          <p:spPr>
            <a:xfrm>
              <a:off x="3915941" y="3740909"/>
              <a:ext cx="2978033" cy="1443652"/>
            </a:xfrm>
            <a:prstGeom prst="wedgeEllipseCallout">
              <a:avLst>
                <a:gd name="adj1" fmla="val 85864"/>
                <a:gd name="adj2" fmla="val -80430"/>
              </a:avLst>
            </a:prstGeom>
            <a:solidFill>
              <a:srgbClr val="97C11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5" name="Espace réservé du contenu 2"/>
            <p:cNvSpPr txBox="1">
              <a:spLocks/>
            </p:cNvSpPr>
            <p:nvPr/>
          </p:nvSpPr>
          <p:spPr>
            <a:xfrm>
              <a:off x="3982509" y="4050638"/>
              <a:ext cx="2911465" cy="82419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H" dirty="0"/>
                <a:t>Et maintenant… </a:t>
              </a:r>
              <a:br>
                <a:rPr lang="fr-CH" dirty="0"/>
              </a:br>
              <a:r>
                <a:rPr lang="fr-CH" dirty="0"/>
                <a:t>à toi de jouer !</a:t>
              </a:r>
              <a:br>
                <a:rPr lang="fr-CH" dirty="0"/>
              </a:br>
              <a:endParaRPr lang="fr-CH" dirty="0"/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2755549" y="1821147"/>
            <a:ext cx="2978033" cy="1866154"/>
            <a:chOff x="2755549" y="1821147"/>
            <a:chExt cx="2978033" cy="1866154"/>
          </a:xfrm>
        </p:grpSpPr>
        <p:sp>
          <p:nvSpPr>
            <p:cNvPr id="17" name="Bulle ronde 16"/>
            <p:cNvSpPr/>
            <p:nvPr/>
          </p:nvSpPr>
          <p:spPr>
            <a:xfrm>
              <a:off x="2755549" y="1821147"/>
              <a:ext cx="2978033" cy="1602374"/>
            </a:xfrm>
            <a:prstGeom prst="wedgeEllipseCallout">
              <a:avLst>
                <a:gd name="adj1" fmla="val 123555"/>
                <a:gd name="adj2" fmla="val -22984"/>
              </a:avLst>
            </a:prstGeom>
            <a:solidFill>
              <a:srgbClr val="97C11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8" name="Espace réservé du contenu 2"/>
            <p:cNvSpPr txBox="1">
              <a:spLocks/>
            </p:cNvSpPr>
            <p:nvPr/>
          </p:nvSpPr>
          <p:spPr>
            <a:xfrm>
              <a:off x="2796172" y="2031539"/>
              <a:ext cx="2911465" cy="165576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CH" dirty="0"/>
                <a:t>Tu as </a:t>
              </a:r>
              <a:br>
                <a:rPr lang="fr-CH" dirty="0"/>
              </a:br>
              <a:r>
                <a:rPr lang="fr-CH" dirty="0"/>
                <a:t>mieux compris </a:t>
              </a:r>
              <a:br>
                <a:rPr lang="fr-CH" dirty="0"/>
              </a:br>
              <a:r>
                <a:rPr lang="fr-CH" dirty="0"/>
                <a:t>les défis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234626" y="3409025"/>
            <a:ext cx="13302556" cy="36207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b="1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6898" y="135074"/>
            <a:ext cx="4855868" cy="672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73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/>
          <p:cNvGrpSpPr/>
          <p:nvPr/>
        </p:nvGrpSpPr>
        <p:grpSpPr>
          <a:xfrm>
            <a:off x="641187" y="200215"/>
            <a:ext cx="8169613" cy="5280846"/>
            <a:chOff x="632560" y="-110336"/>
            <a:chExt cx="8169613" cy="5280846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560" y="-110336"/>
              <a:ext cx="5823807" cy="3932690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372" y="3790270"/>
              <a:ext cx="8080801" cy="1380240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 rot="2522137">
              <a:off x="5777611" y="-97176"/>
              <a:ext cx="1141932" cy="13154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b="1"/>
            </a:p>
          </p:txBody>
        </p:sp>
        <p:sp>
          <p:nvSpPr>
            <p:cNvPr id="7" name="Rectangle 6"/>
            <p:cNvSpPr/>
            <p:nvPr/>
          </p:nvSpPr>
          <p:spPr>
            <a:xfrm rot="2522137">
              <a:off x="6494678" y="1953097"/>
              <a:ext cx="669828" cy="13154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b="1"/>
            </a:p>
          </p:txBody>
        </p:sp>
        <p:sp>
          <p:nvSpPr>
            <p:cNvPr id="9" name="Rectangle 8"/>
            <p:cNvSpPr/>
            <p:nvPr/>
          </p:nvSpPr>
          <p:spPr>
            <a:xfrm rot="2908516">
              <a:off x="5999641" y="2410691"/>
              <a:ext cx="281583" cy="4002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b="1"/>
            </a:p>
          </p:txBody>
        </p:sp>
      </p:grpSp>
    </p:spTree>
    <p:extLst>
      <p:ext uri="{BB962C8B-B14F-4D97-AF65-F5344CB8AC3E}">
        <p14:creationId xmlns:p14="http://schemas.microsoft.com/office/powerpoint/2010/main" val="2464763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44" y="2212408"/>
            <a:ext cx="2455563" cy="3230967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883642" y="1978665"/>
            <a:ext cx="128150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800" b="1" dirty="0">
                <a:solidFill>
                  <a:srgbClr val="60AF2F"/>
                </a:solidFill>
                <a:latin typeface="+mj-lt"/>
                <a:ea typeface="+mj-ea"/>
                <a:cs typeface="+mj-cs"/>
              </a:rPr>
              <a:t>+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390" y="2212408"/>
            <a:ext cx="4142904" cy="3107179"/>
          </a:xfrm>
          <a:prstGeom prst="rect">
            <a:avLst/>
          </a:prstGeom>
        </p:spPr>
      </p:pic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975353" y="289737"/>
            <a:ext cx="10310955" cy="1068800"/>
          </a:xfrm>
        </p:spPr>
        <p:txBody>
          <a:bodyPr>
            <a:normAutofit/>
          </a:bodyPr>
          <a:lstStyle/>
          <a:p>
            <a:pPr algn="l"/>
            <a:r>
              <a:rPr lang="fr-CH" sz="4400" dirty="0"/>
              <a:t>Mesurer les consommations d’énergie</a:t>
            </a:r>
          </a:p>
        </p:txBody>
      </p:sp>
    </p:spTree>
    <p:extLst>
      <p:ext uri="{BB962C8B-B14F-4D97-AF65-F5344CB8AC3E}">
        <p14:creationId xmlns:p14="http://schemas.microsoft.com/office/powerpoint/2010/main" val="325819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94657" y="828137"/>
            <a:ext cx="2542101" cy="4351338"/>
          </a:xfrm>
        </p:spPr>
        <p:txBody>
          <a:bodyPr/>
          <a:lstStyle/>
          <a:p>
            <a:pPr marL="0" indent="0">
              <a:buNone/>
            </a:pPr>
            <a:r>
              <a:rPr lang="fr-CH" b="1" dirty="0"/>
              <a:t>1. Poser les pièces (selon vos réponses)</a:t>
            </a:r>
            <a:endParaRPr lang="fr-CH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" t="8873" r="-1225" b="8677"/>
          <a:stretch/>
        </p:blipFill>
        <p:spPr>
          <a:xfrm>
            <a:off x="3536831" y="828137"/>
            <a:ext cx="6741377" cy="422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7374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192430" y="1160223"/>
            <a:ext cx="5097379" cy="807820"/>
          </a:xfrm>
        </p:spPr>
        <p:txBody>
          <a:bodyPr>
            <a:normAutofit/>
          </a:bodyPr>
          <a:lstStyle/>
          <a:p>
            <a:r>
              <a:rPr lang="fr-CH" sz="2800" dirty="0">
                <a:solidFill>
                  <a:schemeClr val="tx1"/>
                </a:solidFill>
              </a:rPr>
              <a:t>3. Imprimer</a:t>
            </a: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365" y="1899916"/>
            <a:ext cx="3444186" cy="2583531"/>
          </a:xfrm>
          <a:prstGeom prst="rect">
            <a:avLst/>
          </a:prstGeom>
        </p:spPr>
      </p:pic>
      <p:pic>
        <p:nvPicPr>
          <p:cNvPr id="5" name="Espace réservé du contenu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14" y="802945"/>
            <a:ext cx="3622788" cy="2717091"/>
          </a:xfrm>
          <a:prstGeom prst="rect">
            <a:avLst/>
          </a:prstGeom>
        </p:spPr>
      </p:pic>
      <p:sp>
        <p:nvSpPr>
          <p:cNvPr id="6" name="Titre 1"/>
          <p:cNvSpPr txBox="1">
            <a:spLocks/>
          </p:cNvSpPr>
          <p:nvPr/>
        </p:nvSpPr>
        <p:spPr>
          <a:xfrm>
            <a:off x="126708" y="-2953998"/>
            <a:ext cx="5097379" cy="6869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2800" b="1" dirty="0"/>
              <a:t>2. Valider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8406778" y="-807617"/>
            <a:ext cx="5097379" cy="68698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2800" b="1" dirty="0"/>
              <a:t>4. Agrafer</a:t>
            </a:r>
          </a:p>
        </p:txBody>
      </p:sp>
      <p:sp>
        <p:nvSpPr>
          <p:cNvPr id="9" name="Titre 1"/>
          <p:cNvSpPr txBox="1">
            <a:spLocks/>
          </p:cNvSpPr>
          <p:nvPr/>
        </p:nvSpPr>
        <p:spPr>
          <a:xfrm>
            <a:off x="204245" y="4681855"/>
            <a:ext cx="7923174" cy="10517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CH" sz="2800" b="1" dirty="0"/>
              <a:t>5. Retourner à sa place et appeler le suivant.</a:t>
            </a:r>
          </a:p>
        </p:txBody>
      </p:sp>
      <p:grpSp>
        <p:nvGrpSpPr>
          <p:cNvPr id="12" name="Groupe 11"/>
          <p:cNvGrpSpPr/>
          <p:nvPr/>
        </p:nvGrpSpPr>
        <p:grpSpPr>
          <a:xfrm>
            <a:off x="7908845" y="2948231"/>
            <a:ext cx="4283155" cy="4087928"/>
            <a:chOff x="7908845" y="2948231"/>
            <a:chExt cx="4283155" cy="4087928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27909" y="2948231"/>
              <a:ext cx="4164091" cy="4087928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7908845" y="3189104"/>
              <a:ext cx="801877" cy="19647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b="1"/>
            </a:p>
          </p:txBody>
        </p:sp>
        <p:sp>
          <p:nvSpPr>
            <p:cNvPr id="11" name="Rectangle 10"/>
            <p:cNvSpPr/>
            <p:nvPr/>
          </p:nvSpPr>
          <p:spPr>
            <a:xfrm rot="19481253">
              <a:off x="8359506" y="4572595"/>
              <a:ext cx="489151" cy="5437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 b="1"/>
            </a:p>
          </p:txBody>
        </p:sp>
      </p:grpSp>
    </p:spTree>
    <p:extLst>
      <p:ext uri="{BB962C8B-B14F-4D97-AF65-F5344CB8AC3E}">
        <p14:creationId xmlns:p14="http://schemas.microsoft.com/office/powerpoint/2010/main" val="50784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114" y="2342521"/>
            <a:ext cx="5360032" cy="373665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1054" y="112169"/>
            <a:ext cx="11980945" cy="2387600"/>
          </a:xfrm>
        </p:spPr>
        <p:txBody>
          <a:bodyPr>
            <a:noAutofit/>
          </a:bodyPr>
          <a:lstStyle/>
          <a:p>
            <a:r>
              <a:rPr lang="fr-CH" sz="5400" dirty="0"/>
              <a:t>2. Se rappeler comment on produit de l’énergie</a:t>
            </a:r>
            <a:br>
              <a:rPr lang="fr-CH" sz="5400" dirty="0"/>
            </a:br>
            <a:endParaRPr lang="fr-CH" sz="5400" dirty="0">
              <a:solidFill>
                <a:srgbClr val="FFFF00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59763">
            <a:off x="759624" y="1456106"/>
            <a:ext cx="3564076" cy="429186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contourW="12700">
            <a:contourClr>
              <a:schemeClr val="tx1"/>
            </a:contourClr>
          </a:sp3d>
        </p:spPr>
      </p:pic>
    </p:spTree>
    <p:extLst>
      <p:ext uri="{BB962C8B-B14F-4D97-AF65-F5344CB8AC3E}">
        <p14:creationId xmlns:p14="http://schemas.microsoft.com/office/powerpoint/2010/main" val="368888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/>
              <a:t>L’énergie… </a:t>
            </a:r>
            <a:br>
              <a:rPr lang="fr-CH" dirty="0"/>
            </a:br>
            <a:r>
              <a:rPr lang="fr-CH" dirty="0"/>
              <a:t>	    un défi pour les scientifiques !</a:t>
            </a:r>
            <a:br>
              <a:rPr lang="fr-CH" dirty="0"/>
            </a:b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2007854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H" sz="3200" dirty="0"/>
              <a:t>Différents types</a:t>
            </a:r>
          </a:p>
          <a:p>
            <a:pPr marL="0" indent="0">
              <a:buNone/>
            </a:pPr>
            <a:endParaRPr lang="fr-CH" sz="3200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997" y="2794204"/>
            <a:ext cx="841535" cy="800979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941" y="3768200"/>
            <a:ext cx="869723" cy="843128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7" r="16684" b="14815"/>
          <a:stretch/>
        </p:blipFill>
        <p:spPr bwMode="auto">
          <a:xfrm>
            <a:off x="9298486" y="2035833"/>
            <a:ext cx="877095" cy="936707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563" y="2067187"/>
            <a:ext cx="869560" cy="836540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7"/>
          <a:srcRect l="35345" t="42733" r="40642" b="48244"/>
          <a:stretch/>
        </p:blipFill>
        <p:spPr>
          <a:xfrm>
            <a:off x="6099299" y="4084818"/>
            <a:ext cx="1716506" cy="65772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3551" y="1821093"/>
            <a:ext cx="939668" cy="865850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Espace réservé du contenu 2"/>
          <p:cNvSpPr txBox="1">
            <a:spLocks/>
          </p:cNvSpPr>
          <p:nvPr/>
        </p:nvSpPr>
        <p:spPr>
          <a:xfrm>
            <a:off x="838200" y="5038426"/>
            <a:ext cx="10515600" cy="4011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CH" sz="3200" dirty="0"/>
              <a:t>Est-ce un défi aussi pour vous ? 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3308921"/>
            <a:ext cx="66688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3200" dirty="0"/>
              <a:t>… mais c’est toujours de l’énergie!</a:t>
            </a:r>
          </a:p>
        </p:txBody>
      </p:sp>
    </p:spTree>
    <p:extLst>
      <p:ext uri="{BB962C8B-B14F-4D97-AF65-F5344CB8AC3E}">
        <p14:creationId xmlns:p14="http://schemas.microsoft.com/office/powerpoint/2010/main" val="373391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</p:bldLst>
  </p:timing>
</p:sld>
</file>

<file path=ppt/theme/theme1.xml><?xml version="1.0" encoding="utf-8"?>
<a:theme xmlns:a="http://schemas.openxmlformats.org/drawingml/2006/main" name="Thème Energi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ème Energie" id="{9D2EBD65-7807-4058-BAE3-781217C760C0}" vid="{4480DE5F-833F-4426-B0A5-4B5642967F3A}"/>
    </a:ext>
  </a:extLst>
</a:theme>
</file>

<file path=ppt/theme/theme10.xml><?xml version="1.0" encoding="utf-8"?>
<a:theme xmlns:a="http://schemas.openxmlformats.org/drawingml/2006/main" name="1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Energie recy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ème Energie recyl" id="{A98784EB-4CB8-4215-A9EB-5FE1D078B0D0}" vid="{32D516E9-75AC-4231-AB69-E9FD511C31CC}"/>
    </a:ext>
  </a:extLst>
</a:theme>
</file>

<file path=ppt/theme/theme12.xml><?xml version="1.0" encoding="utf-8"?>
<a:theme xmlns:a="http://schemas.openxmlformats.org/drawingml/2006/main" name="1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6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7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8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9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Thème Energie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ème Energie3" id="{556B946E-9912-4564-BC50-D7DB2042AA4F}" vid="{DF5AD647-D45C-4EED-831D-FE2FA6B18645}"/>
    </a:ext>
  </a:extLst>
</a:theme>
</file>

<file path=ppt/theme/theme2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Energie_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ème Energie_" id="{5BC68989-3F46-47FD-A4FE-1158A7774314}" vid="{8F39A7D8-0BF0-4017-8D9D-2375D0044504}"/>
    </a:ext>
  </a:extLst>
</a:theme>
</file>

<file path=ppt/theme/theme9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 Energie</Template>
  <TotalTime>0</TotalTime>
  <Words>913</Words>
  <Application>Microsoft Office PowerPoint</Application>
  <PresentationFormat>Grand écran</PresentationFormat>
  <Paragraphs>197</Paragraphs>
  <Slides>35</Slides>
  <Notes>25</Notes>
  <HiddenSlides>1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19</vt:i4>
      </vt:variant>
      <vt:variant>
        <vt:lpstr>Titres des diapositives</vt:lpstr>
      </vt:variant>
      <vt:variant>
        <vt:i4>35</vt:i4>
      </vt:variant>
    </vt:vector>
  </HeadingPairs>
  <TitlesOfParts>
    <vt:vector size="57" baseType="lpstr">
      <vt:lpstr>Arial</vt:lpstr>
      <vt:lpstr>Calibri</vt:lpstr>
      <vt:lpstr>Trebuchet MS</vt:lpstr>
      <vt:lpstr>Thème Energie</vt:lpstr>
      <vt:lpstr>1_Conception personnalisée</vt:lpstr>
      <vt:lpstr>2_Conception personnalisée</vt:lpstr>
      <vt:lpstr>3_Conception personnalisée</vt:lpstr>
      <vt:lpstr>4_Conception personnalisée</vt:lpstr>
      <vt:lpstr>5_Conception personnalisée</vt:lpstr>
      <vt:lpstr>6_Conception personnalisée</vt:lpstr>
      <vt:lpstr>Thème Energie_</vt:lpstr>
      <vt:lpstr>Conception personnalisée</vt:lpstr>
      <vt:lpstr>12_Conception personnalisée</vt:lpstr>
      <vt:lpstr>Thème Energie recyl</vt:lpstr>
      <vt:lpstr>13_Conception personnalisée</vt:lpstr>
      <vt:lpstr>14_Conception personnalisée</vt:lpstr>
      <vt:lpstr>15_Conception personnalisée</vt:lpstr>
      <vt:lpstr>16_Conception personnalisée</vt:lpstr>
      <vt:lpstr>17_Conception personnalisée</vt:lpstr>
      <vt:lpstr>18_Conception personnalisée</vt:lpstr>
      <vt:lpstr>19_Conception personnalisée</vt:lpstr>
      <vt:lpstr>Thème Energie3</vt:lpstr>
      <vt:lpstr>Présentation PowerPoint</vt:lpstr>
      <vt:lpstr>Aujourd’hui, on va:</vt:lpstr>
      <vt:lpstr>1. Nos activités  quotidiennes  </vt:lpstr>
      <vt:lpstr>Présentation PowerPoint</vt:lpstr>
      <vt:lpstr>Mesurer les consommations d’énergie</vt:lpstr>
      <vt:lpstr>Présentation PowerPoint</vt:lpstr>
      <vt:lpstr>3. Imprimer</vt:lpstr>
      <vt:lpstr>2. Se rappeler comment on produit de l’énergie </vt:lpstr>
      <vt:lpstr>L’énergie…       un défi pour les scientifiques ! </vt:lpstr>
      <vt:lpstr>En 2060,  le canton du Valais  veut avoir une énergie  100% renouvelable</vt:lpstr>
      <vt:lpstr>100% d’énergie renouvelable et locale.         Comment faire? </vt:lpstr>
      <vt:lpstr>Nous avons  besoin de  3 types  d’énergie </vt:lpstr>
      <vt:lpstr>Présentation PowerPoint</vt:lpstr>
      <vt:lpstr>Choisir nos activités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Comment utiliser le moins d’énergie? </vt:lpstr>
      <vt:lpstr>Présentation PowerPoint</vt:lpstr>
      <vt:lpstr>Présentation PowerPoint</vt:lpstr>
      <vt:lpstr>Présentation PowerPoint</vt:lpstr>
      <vt:lpstr>Merci !</vt:lpstr>
      <vt:lpstr>Présentation PowerPoint</vt:lpstr>
    </vt:vector>
  </TitlesOfParts>
  <Company>HEPVS PHVS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Samuel Fierz</dc:creator>
  <cp:lastModifiedBy>Samuel Fierz</cp:lastModifiedBy>
  <cp:revision>284</cp:revision>
  <cp:lastPrinted>2019-11-25T12:02:27Z</cp:lastPrinted>
  <dcterms:created xsi:type="dcterms:W3CDTF">2018-10-12T13:09:22Z</dcterms:created>
  <dcterms:modified xsi:type="dcterms:W3CDTF">2023-11-24T13:06:31Z</dcterms:modified>
</cp:coreProperties>
</file>